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9"/>
  </p:notesMasterIdLst>
  <p:sldIdLst>
    <p:sldId id="263" r:id="rId2"/>
    <p:sldId id="261" r:id="rId3"/>
    <p:sldId id="304" r:id="rId4"/>
    <p:sldId id="305" r:id="rId5"/>
    <p:sldId id="306" r:id="rId6"/>
    <p:sldId id="307" r:id="rId7"/>
    <p:sldId id="308" r:id="rId8"/>
    <p:sldId id="265" r:id="rId9"/>
    <p:sldId id="266" r:id="rId10"/>
    <p:sldId id="262" r:id="rId11"/>
    <p:sldId id="270" r:id="rId12"/>
    <p:sldId id="271" r:id="rId13"/>
    <p:sldId id="264" r:id="rId14"/>
    <p:sldId id="267" r:id="rId15"/>
    <p:sldId id="268" r:id="rId16"/>
    <p:sldId id="269" r:id="rId17"/>
    <p:sldId id="297" r:id="rId18"/>
    <p:sldId id="298" r:id="rId19"/>
    <p:sldId id="272" r:id="rId20"/>
    <p:sldId id="273" r:id="rId21"/>
    <p:sldId id="274" r:id="rId22"/>
    <p:sldId id="275" r:id="rId23"/>
    <p:sldId id="277" r:id="rId24"/>
    <p:sldId id="278" r:id="rId25"/>
    <p:sldId id="280" r:id="rId26"/>
    <p:sldId id="299" r:id="rId27"/>
    <p:sldId id="281" r:id="rId28"/>
    <p:sldId id="282" r:id="rId29"/>
    <p:sldId id="286" r:id="rId30"/>
    <p:sldId id="287" r:id="rId31"/>
    <p:sldId id="288" r:id="rId32"/>
    <p:sldId id="289" r:id="rId33"/>
    <p:sldId id="290" r:id="rId34"/>
    <p:sldId id="291" r:id="rId35"/>
    <p:sldId id="292" r:id="rId36"/>
    <p:sldId id="293" r:id="rId37"/>
    <p:sldId id="294" r:id="rId38"/>
    <p:sldId id="296" r:id="rId39"/>
    <p:sldId id="309" r:id="rId40"/>
    <p:sldId id="310" r:id="rId41"/>
    <p:sldId id="311" r:id="rId42"/>
    <p:sldId id="312" r:id="rId43"/>
    <p:sldId id="313" r:id="rId44"/>
    <p:sldId id="350" r:id="rId45"/>
    <p:sldId id="314" r:id="rId46"/>
    <p:sldId id="315" r:id="rId47"/>
    <p:sldId id="351" r:id="rId48"/>
    <p:sldId id="316" r:id="rId49"/>
    <p:sldId id="317" r:id="rId50"/>
    <p:sldId id="318" r:id="rId51"/>
    <p:sldId id="319" r:id="rId52"/>
    <p:sldId id="320" r:id="rId53"/>
    <p:sldId id="321" r:id="rId54"/>
    <p:sldId id="322" r:id="rId55"/>
    <p:sldId id="323" r:id="rId56"/>
    <p:sldId id="324" r:id="rId57"/>
    <p:sldId id="325" r:id="rId58"/>
    <p:sldId id="326" r:id="rId59"/>
    <p:sldId id="352" r:id="rId60"/>
    <p:sldId id="327" r:id="rId61"/>
    <p:sldId id="353" r:id="rId62"/>
    <p:sldId id="328" r:id="rId63"/>
    <p:sldId id="329" r:id="rId64"/>
    <p:sldId id="330" r:id="rId65"/>
    <p:sldId id="331" r:id="rId66"/>
    <p:sldId id="332" r:id="rId67"/>
    <p:sldId id="333" r:id="rId68"/>
    <p:sldId id="354" r:id="rId69"/>
    <p:sldId id="334" r:id="rId70"/>
    <p:sldId id="355"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00" r:id="rId87"/>
    <p:sldId id="295" r:id="rId8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4F4F4"/>
    <a:srgbClr val="263779"/>
    <a:srgbClr val="C01422"/>
    <a:srgbClr val="606060"/>
    <a:srgbClr val="9D9D9C"/>
    <a:srgbClr val="413C3B"/>
    <a:srgbClr val="EDEDED"/>
    <a:srgbClr val="3C3C3B"/>
    <a:srgbClr val="F2A2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
    <p:restoredTop sz="96038"/>
  </p:normalViewPr>
  <p:slideViewPr>
    <p:cSldViewPr snapToGrid="0" snapToObjects="1">
      <p:cViewPr varScale="1">
        <p:scale>
          <a:sx n="102" d="100"/>
          <a:sy n="102" d="100"/>
        </p:scale>
        <p:origin x="15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0D34F-417C-AE4D-A296-57DC498886C3}" type="datetimeFigureOut">
              <a:rPr lang="pl-PL" smtClean="0"/>
              <a:t>19.04.2024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29775-2EC1-1643-B165-0F4037133492}" type="slidenum">
              <a:rPr lang="pl-PL" smtClean="0"/>
              <a:t>‹#›</a:t>
            </a:fld>
            <a:endParaRPr lang="pl-PL"/>
          </a:p>
        </p:txBody>
      </p:sp>
    </p:spTree>
    <p:extLst>
      <p:ext uri="{BB962C8B-B14F-4D97-AF65-F5344CB8AC3E}">
        <p14:creationId xmlns:p14="http://schemas.microsoft.com/office/powerpoint/2010/main" val="262397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100736-5EA1-724E-9DA7-54484B90703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F49BA4B4-1332-8943-83D6-C653B3E9D1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91945ED8-445C-FE45-8587-5ED6DAED02CF}"/>
              </a:ext>
            </a:extLst>
          </p:cNvPr>
          <p:cNvSpPr>
            <a:spLocks noGrp="1"/>
          </p:cNvSpPr>
          <p:nvPr>
            <p:ph type="dt" sz="half" idx="10"/>
          </p:nvPr>
        </p:nvSpPr>
        <p:spPr/>
        <p:txBody>
          <a:bodyPr/>
          <a:lstStyle/>
          <a:p>
            <a:fld id="{55BE928B-91DF-8443-AC68-CB05F3F1656F}" type="datetimeFigureOut">
              <a:rPr lang="pl-PL" smtClean="0"/>
              <a:t>19.04.2024</a:t>
            </a:fld>
            <a:endParaRPr lang="pl-PL"/>
          </a:p>
        </p:txBody>
      </p:sp>
      <p:sp>
        <p:nvSpPr>
          <p:cNvPr id="5" name="Symbol zastępczy stopki 4">
            <a:extLst>
              <a:ext uri="{FF2B5EF4-FFF2-40B4-BE49-F238E27FC236}">
                <a16:creationId xmlns:a16="http://schemas.microsoft.com/office/drawing/2014/main" id="{92106BFC-AC66-1A48-BD43-C1BEB31E432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B75F6D8-CC7A-0647-B88D-BF269D36800C}"/>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50813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000BB4-4BE1-D749-BB16-C38037C4C476}"/>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D899929-8C3C-BE4F-8D5F-0B368119A7F5}"/>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3E993B5-F419-3B45-B5C9-47596C68199A}"/>
              </a:ext>
            </a:extLst>
          </p:cNvPr>
          <p:cNvSpPr>
            <a:spLocks noGrp="1"/>
          </p:cNvSpPr>
          <p:nvPr>
            <p:ph type="dt" sz="half" idx="10"/>
          </p:nvPr>
        </p:nvSpPr>
        <p:spPr/>
        <p:txBody>
          <a:bodyPr/>
          <a:lstStyle/>
          <a:p>
            <a:fld id="{55BE928B-91DF-8443-AC68-CB05F3F1656F}" type="datetimeFigureOut">
              <a:rPr lang="pl-PL" smtClean="0"/>
              <a:t>19.04.2024</a:t>
            </a:fld>
            <a:endParaRPr lang="pl-PL"/>
          </a:p>
        </p:txBody>
      </p:sp>
      <p:sp>
        <p:nvSpPr>
          <p:cNvPr id="5" name="Symbol zastępczy stopki 4">
            <a:extLst>
              <a:ext uri="{FF2B5EF4-FFF2-40B4-BE49-F238E27FC236}">
                <a16:creationId xmlns:a16="http://schemas.microsoft.com/office/drawing/2014/main" id="{76A62634-D625-B049-B36C-13444D39037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CD8FD9D-BB7D-994D-AB25-73E593DDB2FA}"/>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369055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8A1AAA8B-ABF9-F748-8915-29608D29A54A}"/>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57999D9-0743-BA4E-8105-B13A7690683F}"/>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B495DC4-74DD-8D47-A3C8-489312B98718}"/>
              </a:ext>
            </a:extLst>
          </p:cNvPr>
          <p:cNvSpPr>
            <a:spLocks noGrp="1"/>
          </p:cNvSpPr>
          <p:nvPr>
            <p:ph type="dt" sz="half" idx="10"/>
          </p:nvPr>
        </p:nvSpPr>
        <p:spPr/>
        <p:txBody>
          <a:bodyPr/>
          <a:lstStyle/>
          <a:p>
            <a:fld id="{55BE928B-91DF-8443-AC68-CB05F3F1656F}" type="datetimeFigureOut">
              <a:rPr lang="pl-PL" smtClean="0"/>
              <a:t>19.04.2024</a:t>
            </a:fld>
            <a:endParaRPr lang="pl-PL"/>
          </a:p>
        </p:txBody>
      </p:sp>
      <p:sp>
        <p:nvSpPr>
          <p:cNvPr id="5" name="Symbol zastępczy stopki 4">
            <a:extLst>
              <a:ext uri="{FF2B5EF4-FFF2-40B4-BE49-F238E27FC236}">
                <a16:creationId xmlns:a16="http://schemas.microsoft.com/office/drawing/2014/main" id="{91A7A8F0-094E-B64D-B62E-D9119FDDEE0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0B6255-87F6-464C-A9D5-08FB87861A95}"/>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57660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51BB7F-B071-D149-B6B1-1C66A7E9D00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0A5EC3F-D301-DD48-B464-B83DA8A2480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B26216A-7D4D-E348-9C93-0AAA4EB81721}"/>
              </a:ext>
            </a:extLst>
          </p:cNvPr>
          <p:cNvSpPr>
            <a:spLocks noGrp="1"/>
          </p:cNvSpPr>
          <p:nvPr>
            <p:ph type="dt" sz="half" idx="10"/>
          </p:nvPr>
        </p:nvSpPr>
        <p:spPr/>
        <p:txBody>
          <a:bodyPr/>
          <a:lstStyle/>
          <a:p>
            <a:fld id="{55BE928B-91DF-8443-AC68-CB05F3F1656F}" type="datetimeFigureOut">
              <a:rPr lang="pl-PL" smtClean="0"/>
              <a:t>19.04.2024</a:t>
            </a:fld>
            <a:endParaRPr lang="pl-PL"/>
          </a:p>
        </p:txBody>
      </p:sp>
      <p:sp>
        <p:nvSpPr>
          <p:cNvPr id="5" name="Symbol zastępczy stopki 4">
            <a:extLst>
              <a:ext uri="{FF2B5EF4-FFF2-40B4-BE49-F238E27FC236}">
                <a16:creationId xmlns:a16="http://schemas.microsoft.com/office/drawing/2014/main" id="{9905C2ED-13F7-ED42-90E3-D80636800C2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0254899-8356-8A4B-9FB5-1059A9036E50}"/>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330863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766AEA-B3C6-2E41-B663-030EA6364008}"/>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36AB6E5-4279-AB44-B040-0EE18B6EA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BBF0A51-E286-4542-9AF4-BE3E251E8D73}"/>
              </a:ext>
            </a:extLst>
          </p:cNvPr>
          <p:cNvSpPr>
            <a:spLocks noGrp="1"/>
          </p:cNvSpPr>
          <p:nvPr>
            <p:ph type="dt" sz="half" idx="10"/>
          </p:nvPr>
        </p:nvSpPr>
        <p:spPr/>
        <p:txBody>
          <a:bodyPr/>
          <a:lstStyle/>
          <a:p>
            <a:fld id="{55BE928B-91DF-8443-AC68-CB05F3F1656F}" type="datetimeFigureOut">
              <a:rPr lang="pl-PL" smtClean="0"/>
              <a:t>19.04.2024</a:t>
            </a:fld>
            <a:endParaRPr lang="pl-PL"/>
          </a:p>
        </p:txBody>
      </p:sp>
      <p:sp>
        <p:nvSpPr>
          <p:cNvPr id="5" name="Symbol zastępczy stopki 4">
            <a:extLst>
              <a:ext uri="{FF2B5EF4-FFF2-40B4-BE49-F238E27FC236}">
                <a16:creationId xmlns:a16="http://schemas.microsoft.com/office/drawing/2014/main" id="{651AF7AE-6532-7B40-BD61-CBAACADA2C6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174342C-DCCA-1742-BFCE-E8BB75A4EA29}"/>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61994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FD8457-4ADC-9648-B5FB-5B26F94D3D6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9515D3A-D49C-B04A-80B6-0DE4D57060E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BB295A65-450B-5D44-A07D-F4614FE4BA1B}"/>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1C88E6EB-E8AE-BE4C-AD00-A173E15E8C42}"/>
              </a:ext>
            </a:extLst>
          </p:cNvPr>
          <p:cNvSpPr>
            <a:spLocks noGrp="1"/>
          </p:cNvSpPr>
          <p:nvPr>
            <p:ph type="dt" sz="half" idx="10"/>
          </p:nvPr>
        </p:nvSpPr>
        <p:spPr/>
        <p:txBody>
          <a:bodyPr/>
          <a:lstStyle/>
          <a:p>
            <a:fld id="{55BE928B-91DF-8443-AC68-CB05F3F1656F}" type="datetimeFigureOut">
              <a:rPr lang="pl-PL" smtClean="0"/>
              <a:t>19.04.2024</a:t>
            </a:fld>
            <a:endParaRPr lang="pl-PL"/>
          </a:p>
        </p:txBody>
      </p:sp>
      <p:sp>
        <p:nvSpPr>
          <p:cNvPr id="6" name="Symbol zastępczy stopki 5">
            <a:extLst>
              <a:ext uri="{FF2B5EF4-FFF2-40B4-BE49-F238E27FC236}">
                <a16:creationId xmlns:a16="http://schemas.microsoft.com/office/drawing/2014/main" id="{28EBACDB-DCF2-0C40-80CA-36F9F89692D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6319B3A-58B4-3D4E-A3D3-45D34908D3AA}"/>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30916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5D07EE-C0A5-8C48-A7EC-72B1DDD260E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B6E2D3BB-7762-CF46-805B-DCDA1489A0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86291E7A-5716-8541-ACF2-69C850A4484E}"/>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5DBC725-838A-B54B-9A2F-B4F9B90AB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4F255A36-FB89-2B4E-A85F-1DC7402BE083}"/>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87D894CA-117D-4844-8B86-8893B3AD96C8}"/>
              </a:ext>
            </a:extLst>
          </p:cNvPr>
          <p:cNvSpPr>
            <a:spLocks noGrp="1"/>
          </p:cNvSpPr>
          <p:nvPr>
            <p:ph type="dt" sz="half" idx="10"/>
          </p:nvPr>
        </p:nvSpPr>
        <p:spPr/>
        <p:txBody>
          <a:bodyPr/>
          <a:lstStyle/>
          <a:p>
            <a:fld id="{55BE928B-91DF-8443-AC68-CB05F3F1656F}" type="datetimeFigureOut">
              <a:rPr lang="pl-PL" smtClean="0"/>
              <a:t>19.04.2024</a:t>
            </a:fld>
            <a:endParaRPr lang="pl-PL"/>
          </a:p>
        </p:txBody>
      </p:sp>
      <p:sp>
        <p:nvSpPr>
          <p:cNvPr id="8" name="Symbol zastępczy stopki 7">
            <a:extLst>
              <a:ext uri="{FF2B5EF4-FFF2-40B4-BE49-F238E27FC236}">
                <a16:creationId xmlns:a16="http://schemas.microsoft.com/office/drawing/2014/main" id="{F4DD826E-00C7-7647-B54D-6A915217C95D}"/>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B4034F10-ED48-504C-B122-44A5A4B44234}"/>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403837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8566D5-C519-664C-9D77-F63C01B6418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D4104F2-5417-C445-BC6D-B7CCF7EEA559}"/>
              </a:ext>
            </a:extLst>
          </p:cNvPr>
          <p:cNvSpPr>
            <a:spLocks noGrp="1"/>
          </p:cNvSpPr>
          <p:nvPr>
            <p:ph type="dt" sz="half" idx="10"/>
          </p:nvPr>
        </p:nvSpPr>
        <p:spPr/>
        <p:txBody>
          <a:bodyPr/>
          <a:lstStyle/>
          <a:p>
            <a:fld id="{55BE928B-91DF-8443-AC68-CB05F3F1656F}" type="datetimeFigureOut">
              <a:rPr lang="pl-PL" smtClean="0"/>
              <a:t>19.04.2024</a:t>
            </a:fld>
            <a:endParaRPr lang="pl-PL"/>
          </a:p>
        </p:txBody>
      </p:sp>
      <p:sp>
        <p:nvSpPr>
          <p:cNvPr id="4" name="Symbol zastępczy stopki 3">
            <a:extLst>
              <a:ext uri="{FF2B5EF4-FFF2-40B4-BE49-F238E27FC236}">
                <a16:creationId xmlns:a16="http://schemas.microsoft.com/office/drawing/2014/main" id="{E8258EE4-AACA-EA4E-86AC-B4F08B178F7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4FE6859-C8E3-3D4E-BD5C-C98F7B72FE67}"/>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47747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83412E8-551F-AB43-B41B-BF1D93398B2D}"/>
              </a:ext>
            </a:extLst>
          </p:cNvPr>
          <p:cNvSpPr>
            <a:spLocks noGrp="1"/>
          </p:cNvSpPr>
          <p:nvPr>
            <p:ph type="dt" sz="half" idx="10"/>
          </p:nvPr>
        </p:nvSpPr>
        <p:spPr/>
        <p:txBody>
          <a:bodyPr/>
          <a:lstStyle/>
          <a:p>
            <a:fld id="{55BE928B-91DF-8443-AC68-CB05F3F1656F}" type="datetimeFigureOut">
              <a:rPr lang="pl-PL" smtClean="0"/>
              <a:t>19.04.2024</a:t>
            </a:fld>
            <a:endParaRPr lang="pl-PL"/>
          </a:p>
        </p:txBody>
      </p:sp>
      <p:sp>
        <p:nvSpPr>
          <p:cNvPr id="3" name="Symbol zastępczy stopki 2">
            <a:extLst>
              <a:ext uri="{FF2B5EF4-FFF2-40B4-BE49-F238E27FC236}">
                <a16:creationId xmlns:a16="http://schemas.microsoft.com/office/drawing/2014/main" id="{A13F31A8-C331-9A43-B863-A9E555670262}"/>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7BFF5DD-623A-CB42-A5BB-A259AB7DF259}"/>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102680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519021-04D2-534F-817D-44EAD87238F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E68BF58-5BAE-E245-BD37-DA2C3BF7F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29FE48-44CA-A241-AB28-BBCAF1748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3831B05-4D43-AC4C-821C-BBF70DFEA57B}"/>
              </a:ext>
            </a:extLst>
          </p:cNvPr>
          <p:cNvSpPr>
            <a:spLocks noGrp="1"/>
          </p:cNvSpPr>
          <p:nvPr>
            <p:ph type="dt" sz="half" idx="10"/>
          </p:nvPr>
        </p:nvSpPr>
        <p:spPr/>
        <p:txBody>
          <a:bodyPr/>
          <a:lstStyle/>
          <a:p>
            <a:fld id="{55BE928B-91DF-8443-AC68-CB05F3F1656F}" type="datetimeFigureOut">
              <a:rPr lang="pl-PL" smtClean="0"/>
              <a:t>19.04.2024</a:t>
            </a:fld>
            <a:endParaRPr lang="pl-PL"/>
          </a:p>
        </p:txBody>
      </p:sp>
      <p:sp>
        <p:nvSpPr>
          <p:cNvPr id="6" name="Symbol zastępczy stopki 5">
            <a:extLst>
              <a:ext uri="{FF2B5EF4-FFF2-40B4-BE49-F238E27FC236}">
                <a16:creationId xmlns:a16="http://schemas.microsoft.com/office/drawing/2014/main" id="{BCE87433-72AF-4849-A45B-91CD6E37B6F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4E9A5A7-8C26-474C-933C-77AF9D49CE6B}"/>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391553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A12C1E-2506-FD49-9B86-0E081A417AE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9FB29314-3561-7C4F-B77E-3A0358E412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E03512D-D811-284B-9B7F-C6A171C64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2183B87-E4CB-E942-893B-168A8A903369}"/>
              </a:ext>
            </a:extLst>
          </p:cNvPr>
          <p:cNvSpPr>
            <a:spLocks noGrp="1"/>
          </p:cNvSpPr>
          <p:nvPr>
            <p:ph type="dt" sz="half" idx="10"/>
          </p:nvPr>
        </p:nvSpPr>
        <p:spPr/>
        <p:txBody>
          <a:bodyPr/>
          <a:lstStyle/>
          <a:p>
            <a:fld id="{55BE928B-91DF-8443-AC68-CB05F3F1656F}" type="datetimeFigureOut">
              <a:rPr lang="pl-PL" smtClean="0"/>
              <a:t>19.04.2024</a:t>
            </a:fld>
            <a:endParaRPr lang="pl-PL"/>
          </a:p>
        </p:txBody>
      </p:sp>
      <p:sp>
        <p:nvSpPr>
          <p:cNvPr id="6" name="Symbol zastępczy stopki 5">
            <a:extLst>
              <a:ext uri="{FF2B5EF4-FFF2-40B4-BE49-F238E27FC236}">
                <a16:creationId xmlns:a16="http://schemas.microsoft.com/office/drawing/2014/main" id="{C6884435-23D0-7842-82E9-82118BEFC38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62AD7E0-D4AA-2545-9C00-C0A27B1906A2}"/>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401968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68E6B2F9-291C-5848-9EF7-1EAF277DC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0B844749-CF95-474B-BE0B-4F2130D0F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F612289-B8F6-374A-85EF-549BE902F4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E928B-91DF-8443-AC68-CB05F3F1656F}" type="datetimeFigureOut">
              <a:rPr lang="pl-PL" smtClean="0"/>
              <a:t>19.04.2024</a:t>
            </a:fld>
            <a:endParaRPr lang="pl-PL"/>
          </a:p>
        </p:txBody>
      </p:sp>
      <p:sp>
        <p:nvSpPr>
          <p:cNvPr id="5" name="Symbol zastępczy stopki 4">
            <a:extLst>
              <a:ext uri="{FF2B5EF4-FFF2-40B4-BE49-F238E27FC236}">
                <a16:creationId xmlns:a16="http://schemas.microsoft.com/office/drawing/2014/main" id="{4BDD5FDD-9A1B-7341-ABC2-9FEB39A78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D292D30-B915-CE41-87DD-A4DF8ADA0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E9AE8-95DE-8241-9F6C-E6E8F7EB6DC1}" type="slidenum">
              <a:rPr lang="pl-PL" smtClean="0"/>
              <a:t>‹#›</a:t>
            </a:fld>
            <a:endParaRPr lang="pl-PL"/>
          </a:p>
        </p:txBody>
      </p:sp>
    </p:spTree>
    <p:extLst>
      <p:ext uri="{BB962C8B-B14F-4D97-AF65-F5344CB8AC3E}">
        <p14:creationId xmlns:p14="http://schemas.microsoft.com/office/powerpoint/2010/main" val="3538040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sv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pole tekstowe 13">
            <a:extLst>
              <a:ext uri="{FF2B5EF4-FFF2-40B4-BE49-F238E27FC236}">
                <a16:creationId xmlns:a16="http://schemas.microsoft.com/office/drawing/2014/main" id="{25211729-48F2-7E4B-949B-651DDA477AB3}"/>
              </a:ext>
            </a:extLst>
          </p:cNvPr>
          <p:cNvSpPr txBox="1"/>
          <p:nvPr/>
        </p:nvSpPr>
        <p:spPr>
          <a:xfrm>
            <a:off x="4548284" y="1352218"/>
            <a:ext cx="6859078" cy="1323439"/>
          </a:xfrm>
          <a:prstGeom prst="rect">
            <a:avLst/>
          </a:prstGeom>
          <a:noFill/>
        </p:spPr>
        <p:txBody>
          <a:bodyPr wrap="square" rtlCol="0">
            <a:spAutoFit/>
          </a:bodyPr>
          <a:lstStyle/>
          <a:p>
            <a:r>
              <a:rPr lang="pl-PL" sz="2000" b="1" dirty="0">
                <a:latin typeface="Lato" panose="020F0502020204030203" pitchFamily="34" charset="0"/>
                <a:ea typeface="Lato" panose="020F0502020204030203" pitchFamily="34" charset="0"/>
                <a:cs typeface="Lato" panose="020F0502020204030203" pitchFamily="34" charset="0"/>
                <a:sym typeface="Arial"/>
              </a:rPr>
              <a:t>“</a:t>
            </a:r>
            <a:r>
              <a:rPr lang="pl-PL" sz="2000" b="1" i="0" dirty="0">
                <a:latin typeface="Lato" panose="020F0502020204030203" pitchFamily="34" charset="0"/>
                <a:ea typeface="Lato" panose="020F0502020204030203" pitchFamily="34" charset="0"/>
                <a:cs typeface="Lato" panose="020F0502020204030203" pitchFamily="34" charset="0"/>
                <a:sym typeface="Arial"/>
              </a:rPr>
              <a:t>Nowe inwestycje w sektorze HoReCa – wsparcie dla mikro, małych i średnich przedsiębiorstw z regionu nr 3 tj. województwa małopolskiego, lubelskiego, podkarpackiego oraz świętokrzyskiego w ramach Inwestycji A1.2.1 KPO”</a:t>
            </a:r>
            <a:endParaRPr lang="pl-PL" sz="2000" b="1" dirty="0">
              <a:solidFill>
                <a:srgbClr val="C01422"/>
              </a:solidFill>
              <a:latin typeface="Lato" panose="020F0502020204030203" pitchFamily="34" charset="0"/>
              <a:ea typeface="Lato" panose="020F0502020204030203" pitchFamily="34" charset="0"/>
              <a:cs typeface="Lato" panose="020F0502020204030203" pitchFamily="34" charset="0"/>
            </a:endParaRPr>
          </a:p>
        </p:txBody>
      </p:sp>
      <p:sp>
        <p:nvSpPr>
          <p:cNvPr id="17" name="pole tekstowe 16">
            <a:extLst>
              <a:ext uri="{FF2B5EF4-FFF2-40B4-BE49-F238E27FC236}">
                <a16:creationId xmlns:a16="http://schemas.microsoft.com/office/drawing/2014/main" id="{F12F500A-F639-C746-83B2-BA76C068E7B9}"/>
              </a:ext>
            </a:extLst>
          </p:cNvPr>
          <p:cNvSpPr txBox="1"/>
          <p:nvPr/>
        </p:nvSpPr>
        <p:spPr>
          <a:xfrm>
            <a:off x="4611625" y="3467139"/>
            <a:ext cx="6795733" cy="1678408"/>
          </a:xfrm>
          <a:prstGeom prst="rect">
            <a:avLst/>
          </a:prstGeom>
          <a:noFill/>
        </p:spPr>
        <p:txBody>
          <a:bodyPr wrap="square" rtlCol="0">
            <a:spAutoFit/>
          </a:bodyPr>
          <a:lstStyle/>
          <a:p>
            <a:pPr marL="0" lvl="0" indent="0" rtl="0">
              <a:lnSpc>
                <a:spcPct val="90000"/>
              </a:lnSpc>
              <a:spcBef>
                <a:spcPts val="0"/>
              </a:spcBef>
              <a:spcAft>
                <a:spcPts val="0"/>
              </a:spcAft>
              <a:buClr>
                <a:schemeClr val="dk1"/>
              </a:buClr>
              <a:buSzPts val="1800"/>
              <a:buNone/>
            </a:pPr>
            <a:r>
              <a:rPr lang="pl-PL" sz="1600" b="0" i="0" dirty="0">
                <a:latin typeface="Lato" panose="020F0502020204030203" pitchFamily="34" charset="0"/>
                <a:ea typeface="Lato" panose="020F0502020204030203" pitchFamily="34" charset="0"/>
                <a:cs typeface="Lato" panose="020F0502020204030203" pitchFamily="34" charset="0"/>
                <a:sym typeface="Arial"/>
              </a:rPr>
              <a:t>w ramach Programu </a:t>
            </a:r>
            <a:r>
              <a:rPr lang="pl-PL" sz="1600" b="0" i="0" u="none" strike="noStrike" dirty="0">
                <a:latin typeface="Lato" panose="020F0502020204030203" pitchFamily="34" charset="0"/>
                <a:ea typeface="Lato" panose="020F0502020204030203" pitchFamily="34" charset="0"/>
                <a:cs typeface="Lato" panose="020F0502020204030203" pitchFamily="34" charset="0"/>
                <a:sym typeface="Arial"/>
              </a:rPr>
              <a:t>Krajowego Planu Odbudowy i Zwiększania Odporności, </a:t>
            </a:r>
            <a:endParaRPr lang="pl-PL" sz="2000" dirty="0">
              <a:latin typeface="Lato" panose="020F0502020204030203" pitchFamily="34" charset="0"/>
              <a:ea typeface="Lato" panose="020F0502020204030203" pitchFamily="34" charset="0"/>
              <a:cs typeface="Lato" panose="020F0502020204030203" pitchFamily="34" charset="0"/>
            </a:endParaRPr>
          </a:p>
          <a:p>
            <a:pPr marL="0" lvl="0" indent="0" rtl="0">
              <a:lnSpc>
                <a:spcPct val="90000"/>
              </a:lnSpc>
              <a:spcBef>
                <a:spcPts val="1000"/>
              </a:spcBef>
              <a:spcAft>
                <a:spcPts val="0"/>
              </a:spcAft>
              <a:buClr>
                <a:schemeClr val="dk1"/>
              </a:buClr>
              <a:buSzPts val="1800"/>
              <a:buNone/>
            </a:pPr>
            <a:r>
              <a:rPr lang="pl-PL" sz="1600" b="0" i="0" u="none" strike="noStrike" dirty="0">
                <a:latin typeface="Lato" panose="020F0502020204030203" pitchFamily="34" charset="0"/>
                <a:ea typeface="Lato" panose="020F0502020204030203" pitchFamily="34" charset="0"/>
                <a:cs typeface="Lato" panose="020F0502020204030203" pitchFamily="34" charset="0"/>
                <a:sym typeface="Arial"/>
              </a:rPr>
              <a:t>Komponent A Odporność i konkurencyjność gospodarki  </a:t>
            </a:r>
            <a:endParaRPr lang="pl-PL" sz="2000" dirty="0">
              <a:latin typeface="Lato" panose="020F0502020204030203" pitchFamily="34" charset="0"/>
              <a:ea typeface="Lato" panose="020F0502020204030203" pitchFamily="34" charset="0"/>
              <a:cs typeface="Lato" panose="020F0502020204030203" pitchFamily="34" charset="0"/>
            </a:endParaRPr>
          </a:p>
          <a:p>
            <a:pPr marL="0" lvl="0" indent="0" rtl="0">
              <a:lnSpc>
                <a:spcPct val="90000"/>
              </a:lnSpc>
              <a:spcBef>
                <a:spcPts val="1000"/>
              </a:spcBef>
              <a:spcAft>
                <a:spcPts val="0"/>
              </a:spcAft>
              <a:buClr>
                <a:schemeClr val="dk1"/>
              </a:buClr>
              <a:buSzPts val="1800"/>
              <a:buNone/>
            </a:pPr>
            <a:r>
              <a:rPr lang="pl-PL" sz="1600" b="0" i="0" u="none" strike="noStrike" dirty="0">
                <a:latin typeface="Lato" panose="020F0502020204030203" pitchFamily="34" charset="0"/>
                <a:ea typeface="Lato" panose="020F0502020204030203" pitchFamily="34" charset="0"/>
                <a:cs typeface="Lato" panose="020F0502020204030203" pitchFamily="34" charset="0"/>
                <a:sym typeface="Arial"/>
              </a:rPr>
              <a:t>Działanie A1.2.1. Inwestycje dla przedsiębiorstw w produkty, usługi i kompetencje pracowników oraz kadry związane z </a:t>
            </a:r>
            <a:r>
              <a:rPr lang="pl-PL" sz="1600" b="0" i="0" u="none" strike="noStrike">
                <a:latin typeface="Lato" panose="020F0502020204030203" pitchFamily="34" charset="0"/>
                <a:ea typeface="Lato" panose="020F0502020204030203" pitchFamily="34" charset="0"/>
                <a:cs typeface="Lato" panose="020F0502020204030203" pitchFamily="34" charset="0"/>
                <a:sym typeface="Arial"/>
              </a:rPr>
              <a:t>dywersyfikacją działalności </a:t>
            </a:r>
            <a:endParaRPr lang="pl-PL" sz="1600" dirty="0">
              <a:latin typeface="Lato" panose="020F0502020204030203" pitchFamily="34" charset="0"/>
              <a:ea typeface="Lato" panose="020F0502020204030203" pitchFamily="34" charset="0"/>
              <a:cs typeface="Lato" panose="020F0502020204030203" pitchFamily="34" charset="0"/>
              <a:sym typeface="Arial"/>
            </a:endParaRPr>
          </a:p>
        </p:txBody>
      </p:sp>
      <p:grpSp>
        <p:nvGrpSpPr>
          <p:cNvPr id="38" name="Grupa 37">
            <a:extLst>
              <a:ext uri="{FF2B5EF4-FFF2-40B4-BE49-F238E27FC236}">
                <a16:creationId xmlns:a16="http://schemas.microsoft.com/office/drawing/2014/main" id="{DB108BC1-F9BE-014F-8917-AA8DB363DA7D}"/>
              </a:ext>
            </a:extLst>
          </p:cNvPr>
          <p:cNvGrpSpPr/>
          <p:nvPr/>
        </p:nvGrpSpPr>
        <p:grpSpPr>
          <a:xfrm>
            <a:off x="9658905" y="506027"/>
            <a:ext cx="1904260" cy="6004480"/>
            <a:chOff x="9658905" y="506027"/>
            <a:chExt cx="1904260" cy="6004480"/>
          </a:xfrm>
        </p:grpSpPr>
        <p:cxnSp>
          <p:nvCxnSpPr>
            <p:cNvPr id="24" name="Łącznik prosty 23">
              <a:extLst>
                <a:ext uri="{FF2B5EF4-FFF2-40B4-BE49-F238E27FC236}">
                  <a16:creationId xmlns:a16="http://schemas.microsoft.com/office/drawing/2014/main" id="{B9B298CE-99EE-C941-90EA-4C9B29F330C8}"/>
                </a:ext>
              </a:extLst>
            </p:cNvPr>
            <p:cNvCxnSpPr/>
            <p:nvPr/>
          </p:nvCxnSpPr>
          <p:spPr>
            <a:xfrm>
              <a:off x="9658905" y="6431872"/>
              <a:ext cx="1899821"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26" name="Łącznik prosty 25">
              <a:extLst>
                <a:ext uri="{FF2B5EF4-FFF2-40B4-BE49-F238E27FC236}">
                  <a16:creationId xmlns:a16="http://schemas.microsoft.com/office/drawing/2014/main" id="{8A251E88-A3C3-4C4F-819A-F31C5990E78C}"/>
                </a:ext>
              </a:extLst>
            </p:cNvPr>
            <p:cNvCxnSpPr>
              <a:cxnSpLocks/>
            </p:cNvCxnSpPr>
            <p:nvPr/>
          </p:nvCxnSpPr>
          <p:spPr>
            <a:xfrm>
              <a:off x="11563165" y="506027"/>
              <a:ext cx="0" cy="592584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32" name="Łącznik prosty 31">
              <a:extLst>
                <a:ext uri="{FF2B5EF4-FFF2-40B4-BE49-F238E27FC236}">
                  <a16:creationId xmlns:a16="http://schemas.microsoft.com/office/drawing/2014/main" id="{12EAD400-6E47-A848-86D2-917037633EA6}"/>
                </a:ext>
              </a:extLst>
            </p:cNvPr>
            <p:cNvCxnSpPr/>
            <p:nvPr/>
          </p:nvCxnSpPr>
          <p:spPr>
            <a:xfrm>
              <a:off x="10861829" y="519343"/>
              <a:ext cx="696897" cy="0"/>
            </a:xfrm>
            <a:prstGeom prst="line">
              <a:avLst/>
            </a:prstGeom>
            <a:ln w="19050">
              <a:solidFill>
                <a:srgbClr val="263779"/>
              </a:solidFill>
            </a:ln>
          </p:spPr>
          <p:style>
            <a:lnRef idx="1">
              <a:schemeClr val="accent1"/>
            </a:lnRef>
            <a:fillRef idx="0">
              <a:schemeClr val="accent1"/>
            </a:fillRef>
            <a:effectRef idx="0">
              <a:schemeClr val="accent1"/>
            </a:effectRef>
            <a:fontRef idx="minor">
              <a:schemeClr val="tx1"/>
            </a:fontRef>
          </p:style>
        </p:cxnSp>
        <p:cxnSp>
          <p:nvCxnSpPr>
            <p:cNvPr id="34" name="Łącznik prosty 33">
              <a:extLst>
                <a:ext uri="{FF2B5EF4-FFF2-40B4-BE49-F238E27FC236}">
                  <a16:creationId xmlns:a16="http://schemas.microsoft.com/office/drawing/2014/main" id="{FF267435-9DE0-4A40-8037-3980BA25DAA1}"/>
                </a:ext>
              </a:extLst>
            </p:cNvPr>
            <p:cNvCxnSpPr/>
            <p:nvPr/>
          </p:nvCxnSpPr>
          <p:spPr>
            <a:xfrm>
              <a:off x="9663344" y="6355148"/>
              <a:ext cx="0" cy="155359"/>
            </a:xfrm>
            <a:prstGeom prst="line">
              <a:avLst/>
            </a:prstGeom>
            <a:ln w="19050">
              <a:solidFill>
                <a:srgbClr val="263779"/>
              </a:solidFill>
            </a:ln>
          </p:spPr>
          <p:style>
            <a:lnRef idx="1">
              <a:schemeClr val="accent1"/>
            </a:lnRef>
            <a:fillRef idx="0">
              <a:schemeClr val="accent1"/>
            </a:fillRef>
            <a:effectRef idx="0">
              <a:schemeClr val="accent1"/>
            </a:effectRef>
            <a:fontRef idx="minor">
              <a:schemeClr val="tx1"/>
            </a:fontRef>
          </p:style>
        </p:cxnSp>
      </p:grpSp>
      <p:grpSp>
        <p:nvGrpSpPr>
          <p:cNvPr id="2" name="Grupa 1">
            <a:extLst>
              <a:ext uri="{FF2B5EF4-FFF2-40B4-BE49-F238E27FC236}">
                <a16:creationId xmlns:a16="http://schemas.microsoft.com/office/drawing/2014/main" id="{69870F07-6F84-0701-086D-06066B2C9FB6}"/>
              </a:ext>
            </a:extLst>
          </p:cNvPr>
          <p:cNvGrpSpPr/>
          <p:nvPr/>
        </p:nvGrpSpPr>
        <p:grpSpPr>
          <a:xfrm>
            <a:off x="6135745" y="5630862"/>
            <a:ext cx="3747491" cy="663871"/>
            <a:chOff x="4674130" y="5940076"/>
            <a:chExt cx="4772509" cy="830142"/>
          </a:xfrm>
        </p:grpSpPr>
        <p:pic>
          <p:nvPicPr>
            <p:cNvPr id="10" name="Obraz 9">
              <a:extLst>
                <a:ext uri="{FF2B5EF4-FFF2-40B4-BE49-F238E27FC236}">
                  <a16:creationId xmlns:a16="http://schemas.microsoft.com/office/drawing/2014/main" id="{55A8844A-5641-B94F-67E6-91359C308ACC}"/>
                </a:ext>
              </a:extLst>
            </p:cNvPr>
            <p:cNvPicPr>
              <a:picLocks noChangeAspect="1"/>
            </p:cNvPicPr>
            <p:nvPr/>
          </p:nvPicPr>
          <p:blipFill>
            <a:blip r:embed="rId2"/>
            <a:stretch>
              <a:fillRect/>
            </a:stretch>
          </p:blipFill>
          <p:spPr>
            <a:xfrm>
              <a:off x="5512611" y="5940076"/>
              <a:ext cx="1252017" cy="830142"/>
            </a:xfrm>
            <a:prstGeom prst="rect">
              <a:avLst/>
            </a:prstGeom>
          </p:spPr>
        </p:pic>
        <p:pic>
          <p:nvPicPr>
            <p:cNvPr id="12" name="Obraz 11">
              <a:extLst>
                <a:ext uri="{FF2B5EF4-FFF2-40B4-BE49-F238E27FC236}">
                  <a16:creationId xmlns:a16="http://schemas.microsoft.com/office/drawing/2014/main" id="{30C4F860-0F63-89CC-2157-E4212322D2A9}"/>
                </a:ext>
              </a:extLst>
            </p:cNvPr>
            <p:cNvPicPr>
              <a:picLocks noChangeAspect="1"/>
            </p:cNvPicPr>
            <p:nvPr/>
          </p:nvPicPr>
          <p:blipFill>
            <a:blip r:embed="rId3"/>
            <a:stretch>
              <a:fillRect/>
            </a:stretch>
          </p:blipFill>
          <p:spPr>
            <a:xfrm>
              <a:off x="6919760" y="6111850"/>
              <a:ext cx="486595" cy="486595"/>
            </a:xfrm>
            <a:prstGeom prst="rect">
              <a:avLst/>
            </a:prstGeom>
          </p:spPr>
        </p:pic>
        <p:pic>
          <p:nvPicPr>
            <p:cNvPr id="15" name="Obraz 14">
              <a:extLst>
                <a:ext uri="{FF2B5EF4-FFF2-40B4-BE49-F238E27FC236}">
                  <a16:creationId xmlns:a16="http://schemas.microsoft.com/office/drawing/2014/main" id="{6D2FBD19-581D-9209-88F1-25C328B8D366}"/>
                </a:ext>
              </a:extLst>
            </p:cNvPr>
            <p:cNvPicPr>
              <a:picLocks noChangeAspect="1"/>
            </p:cNvPicPr>
            <p:nvPr/>
          </p:nvPicPr>
          <p:blipFill>
            <a:blip r:embed="rId4"/>
            <a:stretch>
              <a:fillRect/>
            </a:stretch>
          </p:blipFill>
          <p:spPr>
            <a:xfrm>
              <a:off x="8619681" y="6131965"/>
              <a:ext cx="826958" cy="504856"/>
            </a:xfrm>
            <a:prstGeom prst="rect">
              <a:avLst/>
            </a:prstGeom>
          </p:spPr>
        </p:pic>
        <p:pic>
          <p:nvPicPr>
            <p:cNvPr id="18" name="Obraz 17">
              <a:extLst>
                <a:ext uri="{FF2B5EF4-FFF2-40B4-BE49-F238E27FC236}">
                  <a16:creationId xmlns:a16="http://schemas.microsoft.com/office/drawing/2014/main" id="{9F9D3565-6B5F-6023-1110-A764311BA5A1}"/>
                </a:ext>
              </a:extLst>
            </p:cNvPr>
            <p:cNvPicPr>
              <a:picLocks noChangeAspect="1"/>
            </p:cNvPicPr>
            <p:nvPr/>
          </p:nvPicPr>
          <p:blipFill>
            <a:blip r:embed="rId5"/>
            <a:stretch>
              <a:fillRect/>
            </a:stretch>
          </p:blipFill>
          <p:spPr>
            <a:xfrm>
              <a:off x="7584895" y="6091743"/>
              <a:ext cx="826958" cy="500753"/>
            </a:xfrm>
            <a:prstGeom prst="rect">
              <a:avLst/>
            </a:prstGeom>
          </p:spPr>
        </p:pic>
        <p:pic>
          <p:nvPicPr>
            <p:cNvPr id="23" name="Grafika 22">
              <a:extLst>
                <a:ext uri="{FF2B5EF4-FFF2-40B4-BE49-F238E27FC236}">
                  <a16:creationId xmlns:a16="http://schemas.microsoft.com/office/drawing/2014/main" id="{F9FFBE2B-1CCD-7446-EC55-901DB91225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74130" y="6160030"/>
              <a:ext cx="753244" cy="390235"/>
            </a:xfrm>
            <a:prstGeom prst="rect">
              <a:avLst/>
            </a:prstGeom>
          </p:spPr>
        </p:pic>
      </p:grpSp>
      <p:grpSp>
        <p:nvGrpSpPr>
          <p:cNvPr id="4" name="Grupa 3">
            <a:extLst>
              <a:ext uri="{FF2B5EF4-FFF2-40B4-BE49-F238E27FC236}">
                <a16:creationId xmlns:a16="http://schemas.microsoft.com/office/drawing/2014/main" id="{79E97A66-018D-120E-EE0C-FD96EDAF400A}"/>
              </a:ext>
            </a:extLst>
          </p:cNvPr>
          <p:cNvGrpSpPr/>
          <p:nvPr/>
        </p:nvGrpSpPr>
        <p:grpSpPr>
          <a:xfrm>
            <a:off x="3859955" y="456266"/>
            <a:ext cx="1497200" cy="142043"/>
            <a:chOff x="4660692" y="456266"/>
            <a:chExt cx="1252016" cy="142043"/>
          </a:xfrm>
        </p:grpSpPr>
        <p:cxnSp>
          <p:nvCxnSpPr>
            <p:cNvPr id="5" name="Łącznik prosty 4">
              <a:extLst>
                <a:ext uri="{FF2B5EF4-FFF2-40B4-BE49-F238E27FC236}">
                  <a16:creationId xmlns:a16="http://schemas.microsoft.com/office/drawing/2014/main" id="{513A1F7B-8A27-24C6-955F-1F24EEA4AF23}"/>
                </a:ext>
              </a:extLst>
            </p:cNvPr>
            <p:cNvCxnSpPr>
              <a:cxnSpLocks/>
            </p:cNvCxnSpPr>
            <p:nvPr/>
          </p:nvCxnSpPr>
          <p:spPr>
            <a:xfrm flipV="1">
              <a:off x="4660692" y="519343"/>
              <a:ext cx="1252016" cy="7944"/>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D2C5E180-6DD4-5794-D0C9-8A2DCBFC0FFE}"/>
                </a:ext>
              </a:extLst>
            </p:cNvPr>
            <p:cNvCxnSpPr/>
            <p:nvPr/>
          </p:nvCxnSpPr>
          <p:spPr>
            <a:xfrm>
              <a:off x="5912708" y="45626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7" name="Obraz 6">
            <a:extLst>
              <a:ext uri="{FF2B5EF4-FFF2-40B4-BE49-F238E27FC236}">
                <a16:creationId xmlns:a16="http://schemas.microsoft.com/office/drawing/2014/main" id="{8E1E66A3-2379-02B2-EDCD-1BD424B16293}"/>
              </a:ext>
            </a:extLst>
          </p:cNvPr>
          <p:cNvPicPr>
            <a:picLocks noChangeAspect="1"/>
          </p:cNvPicPr>
          <p:nvPr/>
        </p:nvPicPr>
        <p:blipFill rotWithShape="1">
          <a:blip r:embed="rId8"/>
          <a:srcRect l="43991" t="23368" r="7472" b="21879"/>
          <a:stretch/>
        </p:blipFill>
        <p:spPr>
          <a:xfrm>
            <a:off x="-446950" y="0"/>
            <a:ext cx="4862458" cy="6857999"/>
          </a:xfrm>
          <a:prstGeom prst="rect">
            <a:avLst/>
          </a:prstGeom>
        </p:spPr>
      </p:pic>
      <p:pic>
        <p:nvPicPr>
          <p:cNvPr id="8" name="Obraz 7">
            <a:extLst>
              <a:ext uri="{FF2B5EF4-FFF2-40B4-BE49-F238E27FC236}">
                <a16:creationId xmlns:a16="http://schemas.microsoft.com/office/drawing/2014/main" id="{74B8133F-99E1-43DC-C691-8E22AD551C55}"/>
              </a:ext>
            </a:extLst>
          </p:cNvPr>
          <p:cNvPicPr>
            <a:picLocks noChangeAspect="1"/>
          </p:cNvPicPr>
          <p:nvPr/>
        </p:nvPicPr>
        <p:blipFill>
          <a:blip r:embed="rId9"/>
          <a:stretch>
            <a:fillRect/>
          </a:stretch>
        </p:blipFill>
        <p:spPr>
          <a:xfrm>
            <a:off x="5666128" y="226327"/>
            <a:ext cx="4994733" cy="620067"/>
          </a:xfrm>
          <a:prstGeom prst="rect">
            <a:avLst/>
          </a:prstGeom>
        </p:spPr>
      </p:pic>
    </p:spTree>
    <p:extLst>
      <p:ext uri="{BB962C8B-B14F-4D97-AF65-F5344CB8AC3E}">
        <p14:creationId xmlns:p14="http://schemas.microsoft.com/office/powerpoint/2010/main" val="2776694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34B6F52-9CDA-DE98-7382-49B518FEBB56}"/>
              </a:ext>
            </a:extLst>
          </p:cNvPr>
          <p:cNvPicPr>
            <a:picLocks noChangeAspect="1"/>
          </p:cNvPicPr>
          <p:nvPr/>
        </p:nvPicPr>
        <p:blipFill rotWithShape="1">
          <a:blip r:embed="rId2"/>
          <a:srcRect l="19126" t="46444" r="26820" b="17245"/>
          <a:stretch/>
        </p:blipFill>
        <p:spPr>
          <a:xfrm>
            <a:off x="8118698" y="1929"/>
            <a:ext cx="4073302" cy="3396571"/>
          </a:xfrm>
          <a:prstGeom prst="rect">
            <a:avLst/>
          </a:prstGeom>
        </p:spPr>
      </p:pic>
      <p:grpSp>
        <p:nvGrpSpPr>
          <p:cNvPr id="7" name="Grupa 6">
            <a:extLst>
              <a:ext uri="{FF2B5EF4-FFF2-40B4-BE49-F238E27FC236}">
                <a16:creationId xmlns:a16="http://schemas.microsoft.com/office/drawing/2014/main" id="{D3EA349A-E922-0F47-9698-658CC51FF667}"/>
              </a:ext>
            </a:extLst>
          </p:cNvPr>
          <p:cNvGrpSpPr/>
          <p:nvPr/>
        </p:nvGrpSpPr>
        <p:grpSpPr>
          <a:xfrm>
            <a:off x="0" y="409037"/>
            <a:ext cx="3093457" cy="142043"/>
            <a:chOff x="3653572" y="438181"/>
            <a:chExt cx="3093457" cy="142043"/>
          </a:xfrm>
        </p:grpSpPr>
        <p:cxnSp>
          <p:nvCxnSpPr>
            <p:cNvPr id="8" name="Łącznik prosty 7">
              <a:extLst>
                <a:ext uri="{FF2B5EF4-FFF2-40B4-BE49-F238E27FC236}">
                  <a16:creationId xmlns:a16="http://schemas.microsoft.com/office/drawing/2014/main" id="{B6DD5E2B-32C8-AE41-ABDC-887C9A6BCC6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95B4A8F9-1ABB-2D42-B28E-C47E2CAC302D}"/>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835CA860-2B38-884A-9DE1-4F08841CD6B2}"/>
              </a:ext>
            </a:extLst>
          </p:cNvPr>
          <p:cNvGrpSpPr/>
          <p:nvPr/>
        </p:nvGrpSpPr>
        <p:grpSpPr>
          <a:xfrm rot="10800000">
            <a:off x="5679928" y="6288055"/>
            <a:ext cx="6512072" cy="142043"/>
            <a:chOff x="234957" y="435006"/>
            <a:chExt cx="6512072" cy="142043"/>
          </a:xfrm>
        </p:grpSpPr>
        <p:cxnSp>
          <p:nvCxnSpPr>
            <p:cNvPr id="12" name="Łącznik prosty 11">
              <a:extLst>
                <a:ext uri="{FF2B5EF4-FFF2-40B4-BE49-F238E27FC236}">
                  <a16:creationId xmlns:a16="http://schemas.microsoft.com/office/drawing/2014/main" id="{379EDD51-92B9-2E43-A4A4-09B12143FC9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869912BE-180A-C84D-AF06-15DD8F871ADB}"/>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14" name="pole tekstowe 13">
            <a:extLst>
              <a:ext uri="{FF2B5EF4-FFF2-40B4-BE49-F238E27FC236}">
                <a16:creationId xmlns:a16="http://schemas.microsoft.com/office/drawing/2014/main" id="{68CAAE60-1F55-C94D-9758-17145BCD2237}"/>
              </a:ext>
            </a:extLst>
          </p:cNvPr>
          <p:cNvSpPr txBox="1"/>
          <p:nvPr/>
        </p:nvSpPr>
        <p:spPr>
          <a:xfrm>
            <a:off x="430090" y="6128245"/>
            <a:ext cx="520563" cy="461665"/>
          </a:xfrm>
          <a:prstGeom prst="rect">
            <a:avLst/>
          </a:prstGeom>
          <a:noFill/>
        </p:spPr>
        <p:txBody>
          <a:bodyPr wrap="square" rtlCol="0">
            <a:spAutoFit/>
          </a:bodyPr>
          <a:lstStyle/>
          <a:p>
            <a:r>
              <a:rPr lang="pl-PL" sz="2400" dirty="0">
                <a:solidFill>
                  <a:schemeClr val="bg1"/>
                </a:solidFill>
              </a:rPr>
              <a:t>03</a:t>
            </a:r>
          </a:p>
        </p:txBody>
      </p:sp>
      <p:grpSp>
        <p:nvGrpSpPr>
          <p:cNvPr id="2" name="Grupa 1">
            <a:extLst>
              <a:ext uri="{FF2B5EF4-FFF2-40B4-BE49-F238E27FC236}">
                <a16:creationId xmlns:a16="http://schemas.microsoft.com/office/drawing/2014/main" id="{41F586F7-037A-A742-9637-3AAA8F59FDD0}"/>
              </a:ext>
            </a:extLst>
          </p:cNvPr>
          <p:cNvGrpSpPr/>
          <p:nvPr/>
        </p:nvGrpSpPr>
        <p:grpSpPr>
          <a:xfrm>
            <a:off x="950653" y="962265"/>
            <a:ext cx="10198004" cy="4988052"/>
            <a:chOff x="949386" y="718583"/>
            <a:chExt cx="10198004" cy="4988052"/>
          </a:xfrm>
        </p:grpSpPr>
        <p:sp>
          <p:nvSpPr>
            <p:cNvPr id="10" name="pole tekstowe 9">
              <a:extLst>
                <a:ext uri="{FF2B5EF4-FFF2-40B4-BE49-F238E27FC236}">
                  <a16:creationId xmlns:a16="http://schemas.microsoft.com/office/drawing/2014/main" id="{5D3A8089-1B7D-3E4E-94CC-79B9ADA6F8EC}"/>
                </a:ext>
              </a:extLst>
            </p:cNvPr>
            <p:cNvSpPr txBox="1"/>
            <p:nvPr/>
          </p:nvSpPr>
          <p:spPr>
            <a:xfrm>
              <a:off x="949386" y="718583"/>
              <a:ext cx="5543549" cy="584775"/>
            </a:xfrm>
            <a:prstGeom prst="rect">
              <a:avLst/>
            </a:prstGeom>
            <a:noFill/>
          </p:spPr>
          <p:txBody>
            <a:bodyPr wrap="square" rtlCol="0">
              <a:spAutoFit/>
            </a:bodyPr>
            <a:lstStyle/>
            <a:p>
              <a:r>
                <a:rPr lang="pl-PL" sz="3200" b="1" dirty="0">
                  <a:latin typeface="Lato" panose="020F0502020204030203" pitchFamily="34" charset="0"/>
                  <a:ea typeface="Lato" panose="020F0502020204030203" pitchFamily="34" charset="0"/>
                  <a:cs typeface="Lato" panose="020F0502020204030203" pitchFamily="34" charset="0"/>
                </a:rPr>
                <a:t>Dla kogo?</a:t>
              </a:r>
            </a:p>
          </p:txBody>
        </p:sp>
        <p:sp>
          <p:nvSpPr>
            <p:cNvPr id="17" name="pole tekstowe 16">
              <a:extLst>
                <a:ext uri="{FF2B5EF4-FFF2-40B4-BE49-F238E27FC236}">
                  <a16:creationId xmlns:a16="http://schemas.microsoft.com/office/drawing/2014/main" id="{021924C2-E91A-C44D-A899-DE079754372F}"/>
                </a:ext>
              </a:extLst>
            </p:cNvPr>
            <p:cNvSpPr txBox="1"/>
            <p:nvPr/>
          </p:nvSpPr>
          <p:spPr>
            <a:xfrm>
              <a:off x="949386" y="1592495"/>
              <a:ext cx="10198004" cy="4114140"/>
            </a:xfrm>
            <a:prstGeom prst="rect">
              <a:avLst/>
            </a:prstGeom>
            <a:noFill/>
          </p:spPr>
          <p:txBody>
            <a:bodyPr wrap="square" rtlCol="0">
              <a:spAutoFit/>
            </a:bodyPr>
            <a:lstStyle/>
            <a:p>
              <a:pPr marL="0" lvl="0" indent="0" algn="l" rtl="0">
                <a:lnSpc>
                  <a:spcPct val="130000"/>
                </a:lnSpc>
                <a:spcBef>
                  <a:spcPts val="1200"/>
                </a:spcBef>
                <a:spcAft>
                  <a:spcPts val="0"/>
                </a:spcAft>
                <a:buClr>
                  <a:schemeClr val="dk1"/>
                </a:buClr>
                <a:buSzPts val="1100"/>
                <a:buFont typeface="Arial"/>
                <a:buNone/>
              </a:pPr>
              <a:r>
                <a:rPr lang="pl-PL" dirty="0">
                  <a:solidFill>
                    <a:schemeClr val="dk1"/>
                  </a:solidFill>
                  <a:latin typeface="Lato" panose="020F0502020204030203" pitchFamily="34" charset="0"/>
                  <a:ea typeface="Lato" panose="020F0502020204030203" pitchFamily="34" charset="0"/>
                  <a:cs typeface="Lato" panose="020F0502020204030203" pitchFamily="34" charset="0"/>
                </a:rPr>
                <a:t>Inwestycja A1.2.1 KPO kierowana jest wyłącznie do MŚP, które na dzień złożenia wniosku prowadzi działalność gospodarczą w sektorze hotelarstwo, gastronomia (HoReCa), turystyka, kultura oraz spełnia łącznie następujące warunki:</a:t>
              </a:r>
            </a:p>
            <a:p>
              <a:pPr marL="0" lvl="0" indent="0" algn="l" rtl="0">
                <a:lnSpc>
                  <a:spcPct val="130000"/>
                </a:lnSpc>
                <a:spcBef>
                  <a:spcPts val="1200"/>
                </a:spcBef>
                <a:spcAft>
                  <a:spcPts val="0"/>
                </a:spcAft>
                <a:buClr>
                  <a:schemeClr val="dk1"/>
                </a:buClr>
                <a:buSzPts val="1100"/>
                <a:buFont typeface="Arial"/>
                <a:buNone/>
              </a:pPr>
              <a:r>
                <a:rPr lang="pl-PL" dirty="0">
                  <a:solidFill>
                    <a:schemeClr val="dk1"/>
                  </a:solidFill>
                  <a:latin typeface="Lato" panose="020F0502020204030203" pitchFamily="34" charset="0"/>
                  <a:ea typeface="Lato" panose="020F0502020204030203" pitchFamily="34" charset="0"/>
                  <a:cs typeface="Lato" panose="020F0502020204030203" pitchFamily="34" charset="0"/>
                </a:rPr>
                <a:t>	według stanu na 31 grudnia 2019 r. lub najpóźniej od dnia 20 marca 2020 r. 	Wnioskodawca prowadził działalność gospodarczą w sektorze hotelarstwo, gastronomia 	(HoReCa), turystyka, kultura,</a:t>
              </a:r>
            </a:p>
            <a:p>
              <a:pPr marL="0" lvl="0" indent="0" algn="l" rtl="0">
                <a:lnSpc>
                  <a:spcPct val="130000"/>
                </a:lnSpc>
                <a:spcBef>
                  <a:spcPts val="1200"/>
                </a:spcBef>
                <a:spcAft>
                  <a:spcPts val="0"/>
                </a:spcAft>
                <a:buClr>
                  <a:schemeClr val="dk1"/>
                </a:buClr>
                <a:buSzPts val="1100"/>
                <a:buFont typeface="Arial"/>
                <a:buNone/>
              </a:pPr>
              <a:r>
                <a:rPr lang="pl-PL" dirty="0">
                  <a:solidFill>
                    <a:schemeClr val="dk1"/>
                  </a:solidFill>
                  <a:latin typeface="Lato" panose="020F0502020204030203" pitchFamily="34" charset="0"/>
                  <a:ea typeface="Lato" panose="020F0502020204030203" pitchFamily="34" charset="0"/>
                  <a:cs typeface="Lato" panose="020F0502020204030203" pitchFamily="34" charset="0"/>
                </a:rPr>
                <a:t>	w okresie od 20 marca 2020 r.  do 15 maja 2022 r.  Wnioskodawca prowadził działalność 	gospodarczą w sektorze hotelarstwo, gastronomia (HoReCa), turystyka lub kultura, 	nieprzerwanie przez co najmniej 6 następujących po sobie miesięcy,</a:t>
              </a:r>
            </a:p>
            <a:p>
              <a:pPr marL="0" lvl="0" indent="0" algn="l" rtl="0">
                <a:lnSpc>
                  <a:spcPct val="130000"/>
                </a:lnSpc>
                <a:spcBef>
                  <a:spcPts val="1200"/>
                </a:spcBef>
                <a:spcAft>
                  <a:spcPts val="600"/>
                </a:spcAft>
                <a:buNone/>
              </a:pPr>
              <a:r>
                <a:rPr lang="pl-PL" dirty="0">
                  <a:solidFill>
                    <a:schemeClr val="dk1"/>
                  </a:solidFill>
                  <a:latin typeface="Lato" panose="020F0502020204030203" pitchFamily="34" charset="0"/>
                  <a:ea typeface="Lato" panose="020F0502020204030203" pitchFamily="34" charset="0"/>
                  <a:cs typeface="Lato" panose="020F0502020204030203" pitchFamily="34" charset="0"/>
                </a:rPr>
                <a:t>oraz odnotowały określony spadek obrotów z prowadzonej działalności w latach 2020-2021.</a:t>
              </a:r>
              <a:endParaRPr lang="pl-PL"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p:txBody>
        </p:sp>
      </p:grpSp>
      <p:grpSp>
        <p:nvGrpSpPr>
          <p:cNvPr id="15" name="Grupa 14">
            <a:extLst>
              <a:ext uri="{FF2B5EF4-FFF2-40B4-BE49-F238E27FC236}">
                <a16:creationId xmlns:a16="http://schemas.microsoft.com/office/drawing/2014/main" id="{67F972B8-A010-8848-A004-750EF5A0CC87}"/>
              </a:ext>
            </a:extLst>
          </p:cNvPr>
          <p:cNvGrpSpPr/>
          <p:nvPr/>
        </p:nvGrpSpPr>
        <p:grpSpPr>
          <a:xfrm>
            <a:off x="0" y="6110503"/>
            <a:ext cx="790916" cy="776133"/>
            <a:chOff x="11084833" y="0"/>
            <a:chExt cx="790916" cy="776133"/>
          </a:xfrm>
        </p:grpSpPr>
        <p:sp>
          <p:nvSpPr>
            <p:cNvPr id="16" name="Prostokąt 15">
              <a:extLst>
                <a:ext uri="{FF2B5EF4-FFF2-40B4-BE49-F238E27FC236}">
                  <a16:creationId xmlns:a16="http://schemas.microsoft.com/office/drawing/2014/main" id="{42A92E1D-1D00-D046-B593-D97D4EE75EC8}"/>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9A6B33CA-8DE2-2D4B-9289-E71CFB3E25C8}"/>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09</a:t>
              </a:r>
            </a:p>
          </p:txBody>
        </p:sp>
      </p:grpSp>
      <p:pic>
        <p:nvPicPr>
          <p:cNvPr id="6" name="Obraz 5">
            <a:extLst>
              <a:ext uri="{FF2B5EF4-FFF2-40B4-BE49-F238E27FC236}">
                <a16:creationId xmlns:a16="http://schemas.microsoft.com/office/drawing/2014/main" id="{C8C55F3D-2A31-B40D-95E3-CCADA4F92FB7}"/>
              </a:ext>
            </a:extLst>
          </p:cNvPr>
          <p:cNvPicPr>
            <a:picLocks noChangeAspect="1"/>
          </p:cNvPicPr>
          <p:nvPr/>
        </p:nvPicPr>
        <p:blipFill>
          <a:blip r:embed="rId3"/>
          <a:stretch>
            <a:fillRect/>
          </a:stretch>
        </p:blipFill>
        <p:spPr>
          <a:xfrm>
            <a:off x="1354714" y="3206489"/>
            <a:ext cx="384021" cy="384021"/>
          </a:xfrm>
          <a:prstGeom prst="rect">
            <a:avLst/>
          </a:prstGeom>
        </p:spPr>
      </p:pic>
      <p:pic>
        <p:nvPicPr>
          <p:cNvPr id="19" name="Obraz 18">
            <a:extLst>
              <a:ext uri="{FF2B5EF4-FFF2-40B4-BE49-F238E27FC236}">
                <a16:creationId xmlns:a16="http://schemas.microsoft.com/office/drawing/2014/main" id="{018017D8-F44B-58F1-A668-6ECBE4AE9DB5}"/>
              </a:ext>
            </a:extLst>
          </p:cNvPr>
          <p:cNvPicPr>
            <a:picLocks noChangeAspect="1"/>
          </p:cNvPicPr>
          <p:nvPr/>
        </p:nvPicPr>
        <p:blipFill>
          <a:blip r:embed="rId3"/>
          <a:stretch>
            <a:fillRect/>
          </a:stretch>
        </p:blipFill>
        <p:spPr>
          <a:xfrm>
            <a:off x="1346015" y="4450904"/>
            <a:ext cx="384021" cy="384021"/>
          </a:xfrm>
          <a:prstGeom prst="rect">
            <a:avLst/>
          </a:prstGeom>
        </p:spPr>
      </p:pic>
    </p:spTree>
    <p:extLst>
      <p:ext uri="{BB962C8B-B14F-4D97-AF65-F5344CB8AC3E}">
        <p14:creationId xmlns:p14="http://schemas.microsoft.com/office/powerpoint/2010/main" val="404610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9CCB641B-8C8A-DA99-A79A-D80EADAB7D9C}"/>
              </a:ext>
            </a:extLst>
          </p:cNvPr>
          <p:cNvPicPr>
            <a:picLocks noChangeAspect="1"/>
          </p:cNvPicPr>
          <p:nvPr/>
        </p:nvPicPr>
        <p:blipFill rotWithShape="1">
          <a:blip r:embed="rId2"/>
          <a:srcRect l="43991" t="23368" r="7472" b="21879"/>
          <a:stretch/>
        </p:blipFill>
        <p:spPr>
          <a:xfrm>
            <a:off x="-446950" y="0"/>
            <a:ext cx="4862458" cy="6857999"/>
          </a:xfrm>
          <a:prstGeom prst="rect">
            <a:avLst/>
          </a:prstGeom>
        </p:spPr>
      </p:pic>
      <p:grpSp>
        <p:nvGrpSpPr>
          <p:cNvPr id="6" name="Grupa 5">
            <a:extLst>
              <a:ext uri="{FF2B5EF4-FFF2-40B4-BE49-F238E27FC236}">
                <a16:creationId xmlns:a16="http://schemas.microsoft.com/office/drawing/2014/main" id="{F3C1BFDE-5D3F-D5E4-AECF-1A3C5B724B53}"/>
              </a:ext>
            </a:extLst>
          </p:cNvPr>
          <p:cNvGrpSpPr/>
          <p:nvPr/>
        </p:nvGrpSpPr>
        <p:grpSpPr>
          <a:xfrm>
            <a:off x="-446950" y="476883"/>
            <a:ext cx="3093457" cy="142043"/>
            <a:chOff x="3653572" y="438181"/>
            <a:chExt cx="3093457" cy="142043"/>
          </a:xfrm>
        </p:grpSpPr>
        <p:cxnSp>
          <p:nvCxnSpPr>
            <p:cNvPr id="7" name="Łącznik prosty 6">
              <a:extLst>
                <a:ext uri="{FF2B5EF4-FFF2-40B4-BE49-F238E27FC236}">
                  <a16:creationId xmlns:a16="http://schemas.microsoft.com/office/drawing/2014/main" id="{3104E622-2110-3925-068D-441E09041573}"/>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93024B65-5381-7F08-DD75-31341AA5F2FB}"/>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9" name="Grupa 8">
            <a:extLst>
              <a:ext uri="{FF2B5EF4-FFF2-40B4-BE49-F238E27FC236}">
                <a16:creationId xmlns:a16="http://schemas.microsoft.com/office/drawing/2014/main" id="{F0B39BEC-F93F-352E-60F8-BC6175124197}"/>
              </a:ext>
            </a:extLst>
          </p:cNvPr>
          <p:cNvGrpSpPr/>
          <p:nvPr/>
        </p:nvGrpSpPr>
        <p:grpSpPr>
          <a:xfrm rot="10800000">
            <a:off x="5679928" y="6288055"/>
            <a:ext cx="6512072" cy="142043"/>
            <a:chOff x="234957" y="435006"/>
            <a:chExt cx="6512072" cy="142043"/>
          </a:xfrm>
        </p:grpSpPr>
        <p:cxnSp>
          <p:nvCxnSpPr>
            <p:cNvPr id="10" name="Łącznik prosty 9">
              <a:extLst>
                <a:ext uri="{FF2B5EF4-FFF2-40B4-BE49-F238E27FC236}">
                  <a16:creationId xmlns:a16="http://schemas.microsoft.com/office/drawing/2014/main" id="{C6F0A9C3-8013-C9B5-2FF6-3315A396FA4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1" name="Łącznik prosty 10">
              <a:extLst>
                <a:ext uri="{FF2B5EF4-FFF2-40B4-BE49-F238E27FC236}">
                  <a16:creationId xmlns:a16="http://schemas.microsoft.com/office/drawing/2014/main" id="{C1259D69-698A-4FDE-5CE2-BA010E9F58D3}"/>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2" name="Grupa 11">
            <a:extLst>
              <a:ext uri="{FF2B5EF4-FFF2-40B4-BE49-F238E27FC236}">
                <a16:creationId xmlns:a16="http://schemas.microsoft.com/office/drawing/2014/main" id="{61088154-12EA-D9DB-EA57-E6BEB42D5799}"/>
              </a:ext>
            </a:extLst>
          </p:cNvPr>
          <p:cNvGrpSpPr/>
          <p:nvPr/>
        </p:nvGrpSpPr>
        <p:grpSpPr>
          <a:xfrm>
            <a:off x="11087651" y="0"/>
            <a:ext cx="790916" cy="776133"/>
            <a:chOff x="11084833" y="0"/>
            <a:chExt cx="790916" cy="776133"/>
          </a:xfrm>
        </p:grpSpPr>
        <p:sp>
          <p:nvSpPr>
            <p:cNvPr id="13" name="Prostokąt 12">
              <a:extLst>
                <a:ext uri="{FF2B5EF4-FFF2-40B4-BE49-F238E27FC236}">
                  <a16:creationId xmlns:a16="http://schemas.microsoft.com/office/drawing/2014/main" id="{BE4FF0F2-457E-21F6-0864-DCABD122BD5C}"/>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4CB77B54-B8C3-41ED-2308-00D39E2D1C94}"/>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10</a:t>
              </a:r>
            </a:p>
          </p:txBody>
        </p:sp>
      </p:grpSp>
      <p:sp>
        <p:nvSpPr>
          <p:cNvPr id="3" name="Symbol zastępczy zawartości 2">
            <a:extLst>
              <a:ext uri="{FF2B5EF4-FFF2-40B4-BE49-F238E27FC236}">
                <a16:creationId xmlns:a16="http://schemas.microsoft.com/office/drawing/2014/main" id="{5618C136-D855-E4DA-2E7A-9F28F3507D88}"/>
              </a:ext>
            </a:extLst>
          </p:cNvPr>
          <p:cNvSpPr>
            <a:spLocks noGrp="1"/>
          </p:cNvSpPr>
          <p:nvPr>
            <p:ph idx="1"/>
          </p:nvPr>
        </p:nvSpPr>
        <p:spPr>
          <a:xfrm>
            <a:off x="4260920" y="1638083"/>
            <a:ext cx="7092880" cy="3946231"/>
          </a:xfrm>
        </p:spPr>
        <p:txBody>
          <a:bodyPr>
            <a:normAutofit/>
          </a:bodyPr>
          <a:lstStyle/>
          <a:p>
            <a:pPr marL="0" lvl="0" indent="0">
              <a:lnSpc>
                <a:spcPct val="130000"/>
              </a:lnSpc>
              <a:spcBef>
                <a:spcPts val="0"/>
              </a:spcBef>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Warunkiem uczestnictwa MŚP w naborze jest obowiązek wykazania spadku obrotów w wysokości co najmniej 30% w latach:</a:t>
            </a:r>
          </a:p>
          <a:p>
            <a:pPr marL="0" lvl="0" indent="0"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a:t>
            </a:r>
          </a:p>
          <a:p>
            <a:pPr marL="0" lvl="0" indent="0"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rok 2020 do roku 2019 albo</a:t>
            </a:r>
          </a:p>
          <a:p>
            <a:pPr marL="0" lvl="0" indent="0"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a:t>
            </a:r>
          </a:p>
          <a:p>
            <a:pPr marL="0" lvl="0" indent="0"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rok 2021 do roku 2019 (tylko, jeśli działalność 	przedsiębiorcy w 2020 roku była zawieszona przez co 	najmniej 6 miesięcy) albo</a:t>
            </a:r>
          </a:p>
          <a:p>
            <a:pPr marL="0" lvl="0" indent="0"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a:t>
            </a:r>
          </a:p>
          <a:p>
            <a:pPr marL="0" lvl="0" indent="0"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rok 2021 do roku 2020.</a:t>
            </a:r>
          </a:p>
          <a:p>
            <a:pPr marL="0" lvl="0" indent="0" rtl="0">
              <a:lnSpc>
                <a:spcPct val="130000"/>
              </a:lnSpc>
              <a:spcBef>
                <a:spcPts val="0"/>
              </a:spcBef>
              <a:spcAft>
                <a:spcPts val="0"/>
              </a:spcAft>
              <a:buNone/>
            </a:pPr>
            <a:endPar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p:txBody>
      </p:sp>
      <p:sp>
        <p:nvSpPr>
          <p:cNvPr id="2" name="Tytuł 1">
            <a:extLst>
              <a:ext uri="{FF2B5EF4-FFF2-40B4-BE49-F238E27FC236}">
                <a16:creationId xmlns:a16="http://schemas.microsoft.com/office/drawing/2014/main" id="{25115A25-ADC7-461C-6F8F-1F832D8B0913}"/>
              </a:ext>
            </a:extLst>
          </p:cNvPr>
          <p:cNvSpPr>
            <a:spLocks noGrp="1"/>
          </p:cNvSpPr>
          <p:nvPr>
            <p:ph type="title"/>
          </p:nvPr>
        </p:nvSpPr>
        <p:spPr>
          <a:xfrm>
            <a:off x="4260920" y="733027"/>
            <a:ext cx="7375689" cy="860976"/>
          </a:xfrm>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Spadek obrotów:</a:t>
            </a:r>
          </a:p>
        </p:txBody>
      </p:sp>
      <p:pic>
        <p:nvPicPr>
          <p:cNvPr id="4" name="Obraz 3">
            <a:extLst>
              <a:ext uri="{FF2B5EF4-FFF2-40B4-BE49-F238E27FC236}">
                <a16:creationId xmlns:a16="http://schemas.microsoft.com/office/drawing/2014/main" id="{DC281CFC-DEC9-E824-EE7B-39327E7D727B}"/>
              </a:ext>
            </a:extLst>
          </p:cNvPr>
          <p:cNvPicPr>
            <a:picLocks noChangeAspect="1"/>
          </p:cNvPicPr>
          <p:nvPr/>
        </p:nvPicPr>
        <p:blipFill>
          <a:blip r:embed="rId3"/>
          <a:stretch>
            <a:fillRect/>
          </a:stretch>
        </p:blipFill>
        <p:spPr>
          <a:xfrm>
            <a:off x="4547037" y="2729139"/>
            <a:ext cx="384021" cy="384021"/>
          </a:xfrm>
          <a:prstGeom prst="rect">
            <a:avLst/>
          </a:prstGeom>
        </p:spPr>
      </p:pic>
      <p:pic>
        <p:nvPicPr>
          <p:cNvPr id="15" name="Obraz 14">
            <a:extLst>
              <a:ext uri="{FF2B5EF4-FFF2-40B4-BE49-F238E27FC236}">
                <a16:creationId xmlns:a16="http://schemas.microsoft.com/office/drawing/2014/main" id="{C9420504-F793-A641-35E0-98D5720F20A4}"/>
              </a:ext>
            </a:extLst>
          </p:cNvPr>
          <p:cNvPicPr>
            <a:picLocks noChangeAspect="1"/>
          </p:cNvPicPr>
          <p:nvPr/>
        </p:nvPicPr>
        <p:blipFill>
          <a:blip r:embed="rId3"/>
          <a:stretch>
            <a:fillRect/>
          </a:stretch>
        </p:blipFill>
        <p:spPr>
          <a:xfrm>
            <a:off x="4547036" y="3454921"/>
            <a:ext cx="384021" cy="384021"/>
          </a:xfrm>
          <a:prstGeom prst="rect">
            <a:avLst/>
          </a:prstGeom>
        </p:spPr>
      </p:pic>
      <p:pic>
        <p:nvPicPr>
          <p:cNvPr id="16" name="Obraz 15">
            <a:extLst>
              <a:ext uri="{FF2B5EF4-FFF2-40B4-BE49-F238E27FC236}">
                <a16:creationId xmlns:a16="http://schemas.microsoft.com/office/drawing/2014/main" id="{87CCCFDB-2040-070B-EA10-E57A55D51D28}"/>
              </a:ext>
            </a:extLst>
          </p:cNvPr>
          <p:cNvPicPr>
            <a:picLocks noChangeAspect="1"/>
          </p:cNvPicPr>
          <p:nvPr/>
        </p:nvPicPr>
        <p:blipFill>
          <a:blip r:embed="rId3"/>
          <a:stretch>
            <a:fillRect/>
          </a:stretch>
        </p:blipFill>
        <p:spPr>
          <a:xfrm>
            <a:off x="4547035" y="4835896"/>
            <a:ext cx="384021" cy="384021"/>
          </a:xfrm>
          <a:prstGeom prst="rect">
            <a:avLst/>
          </a:prstGeom>
        </p:spPr>
      </p:pic>
    </p:spTree>
    <p:extLst>
      <p:ext uri="{BB962C8B-B14F-4D97-AF65-F5344CB8AC3E}">
        <p14:creationId xmlns:p14="http://schemas.microsoft.com/office/powerpoint/2010/main" val="219254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2D1FC9-7FCC-6727-DE5B-998B4511014D}"/>
              </a:ext>
            </a:extLst>
          </p:cNvPr>
          <p:cNvSpPr>
            <a:spLocks noGrp="1"/>
          </p:cNvSpPr>
          <p:nvPr>
            <p:ph type="title"/>
          </p:nvPr>
        </p:nvSpPr>
        <p:spPr>
          <a:xfrm>
            <a:off x="838200" y="451080"/>
            <a:ext cx="6542988" cy="1325563"/>
          </a:xfrm>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Jak rozumieć spadek obrotów?</a:t>
            </a:r>
          </a:p>
        </p:txBody>
      </p:sp>
      <p:pic>
        <p:nvPicPr>
          <p:cNvPr id="4" name="Obraz 3">
            <a:extLst>
              <a:ext uri="{FF2B5EF4-FFF2-40B4-BE49-F238E27FC236}">
                <a16:creationId xmlns:a16="http://schemas.microsoft.com/office/drawing/2014/main" id="{F1D36471-37C1-FE2C-92B9-77C942099BEA}"/>
              </a:ext>
            </a:extLst>
          </p:cNvPr>
          <p:cNvPicPr>
            <a:picLocks noChangeAspect="1"/>
          </p:cNvPicPr>
          <p:nvPr/>
        </p:nvPicPr>
        <p:blipFill rotWithShape="1">
          <a:blip r:embed="rId2"/>
          <a:srcRect l="19126" t="46444" r="26820" b="17245"/>
          <a:stretch/>
        </p:blipFill>
        <p:spPr>
          <a:xfrm>
            <a:off x="8693586" y="1929"/>
            <a:ext cx="3498414" cy="2917194"/>
          </a:xfrm>
          <a:prstGeom prst="rect">
            <a:avLst/>
          </a:prstGeom>
        </p:spPr>
      </p:pic>
      <p:sp>
        <p:nvSpPr>
          <p:cNvPr id="3" name="Symbol zastępczy zawartości 2">
            <a:extLst>
              <a:ext uri="{FF2B5EF4-FFF2-40B4-BE49-F238E27FC236}">
                <a16:creationId xmlns:a16="http://schemas.microsoft.com/office/drawing/2014/main" id="{5409F994-0974-A758-033A-A6843BFACA46}"/>
              </a:ext>
            </a:extLst>
          </p:cNvPr>
          <p:cNvSpPr>
            <a:spLocks noGrp="1"/>
          </p:cNvSpPr>
          <p:nvPr>
            <p:ph idx="1"/>
          </p:nvPr>
        </p:nvSpPr>
        <p:spPr>
          <a:xfrm>
            <a:off x="838200" y="2016880"/>
            <a:ext cx="10515600" cy="3045612"/>
          </a:xfrm>
        </p:spPr>
        <p:txBody>
          <a:bodyPr>
            <a:normAutofit/>
          </a:bodyPr>
          <a:lstStyle/>
          <a:p>
            <a:pPr marL="0" lvl="0" indent="0" algn="l" rtl="0">
              <a:lnSpc>
                <a:spcPct val="130000"/>
              </a:lnSpc>
              <a:spcBef>
                <a:spcPts val="0"/>
              </a:spcBef>
              <a:spcAft>
                <a:spcPts val="0"/>
              </a:spcAft>
              <a:buClr>
                <a:schemeClr val="dk1"/>
              </a:buClr>
              <a:buSzPts val="1100"/>
              <a:buFont typeface="Arial"/>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Spadek obrotów, należy rozumieć jako spadek przychodów ze sprzedaży towarów, produktów lub usług w ujęciu wartościowym obliczany jako stosunek tych przychodów z zamkniętego roku obrotowego 2020 lub 2021 w porównaniu do przychodów z poprzedniego zamkniętego roku obrotowego odpowiednio 2019 lub 2020.</a:t>
            </a:r>
          </a:p>
          <a:p>
            <a:pPr marL="0" lvl="0" indent="0" algn="l" rtl="0">
              <a:lnSpc>
                <a:spcPct val="130000"/>
              </a:lnSpc>
              <a:spcBef>
                <a:spcPts val="0"/>
              </a:spcBef>
              <a:spcAft>
                <a:spcPts val="0"/>
              </a:spcAft>
              <a:buClr>
                <a:schemeClr val="dk1"/>
              </a:buClr>
              <a:buSzPts val="1100"/>
              <a:buFont typeface="Arial"/>
              <a:buNone/>
            </a:pPr>
            <a:endPar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marL="0" lvl="0" indent="0" algn="l" rtl="0">
              <a:lnSpc>
                <a:spcPct val="130000"/>
              </a:lnSpc>
              <a:spcBef>
                <a:spcPts val="0"/>
              </a:spcBef>
              <a:spcAft>
                <a:spcPts val="0"/>
              </a:spcAft>
              <a:buClr>
                <a:schemeClr val="dk1"/>
              </a:buClr>
              <a:buSzPts val="1100"/>
              <a:buFont typeface="Arial"/>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Dane pochodzą ze sprawozdania finansowego lub dokumentów finansowych właściwych dla danej formy rozliczania podatków przez przedsiębiorstwo.</a:t>
            </a:r>
          </a:p>
          <a:p>
            <a:pPr marL="0" lvl="0" indent="0" algn="l" rtl="0">
              <a:lnSpc>
                <a:spcPct val="130000"/>
              </a:lnSpc>
              <a:spcBef>
                <a:spcPts val="0"/>
              </a:spcBef>
              <a:spcAft>
                <a:spcPts val="0"/>
              </a:spcAft>
              <a:buClr>
                <a:schemeClr val="dk1"/>
              </a:buClr>
              <a:buSzPts val="1100"/>
              <a:buFont typeface="Arial"/>
              <a:buNone/>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Dokumenty finansowe potwierdzające spadek obrotów obowiązkowo załączane są do wniosku.</a:t>
            </a:r>
          </a:p>
          <a:p>
            <a:pPr marL="266700" lvl="0" indent="-266700" algn="l" rtl="0">
              <a:lnSpc>
                <a:spcPct val="130000"/>
              </a:lnSpc>
              <a:spcBef>
                <a:spcPts val="600"/>
              </a:spcBef>
              <a:spcAft>
                <a:spcPts val="0"/>
              </a:spcAft>
              <a:buNone/>
            </a:pPr>
            <a:endPar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marL="0" indent="0">
              <a:buNone/>
            </a:pPr>
            <a:endParaRPr lang="pl-PL" dirty="0"/>
          </a:p>
        </p:txBody>
      </p:sp>
      <p:grpSp>
        <p:nvGrpSpPr>
          <p:cNvPr id="5" name="Grupa 4">
            <a:extLst>
              <a:ext uri="{FF2B5EF4-FFF2-40B4-BE49-F238E27FC236}">
                <a16:creationId xmlns:a16="http://schemas.microsoft.com/office/drawing/2014/main" id="{FE50EEDA-44B5-32E6-ED5D-FEC90EAA16EA}"/>
              </a:ext>
            </a:extLst>
          </p:cNvPr>
          <p:cNvGrpSpPr/>
          <p:nvPr/>
        </p:nvGrpSpPr>
        <p:grpSpPr>
          <a:xfrm>
            <a:off x="0" y="409037"/>
            <a:ext cx="3093457" cy="142043"/>
            <a:chOff x="3653572" y="438181"/>
            <a:chExt cx="3093457" cy="142043"/>
          </a:xfrm>
        </p:grpSpPr>
        <p:cxnSp>
          <p:nvCxnSpPr>
            <p:cNvPr id="6" name="Łącznik prosty 5">
              <a:extLst>
                <a:ext uri="{FF2B5EF4-FFF2-40B4-BE49-F238E27FC236}">
                  <a16:creationId xmlns:a16="http://schemas.microsoft.com/office/drawing/2014/main" id="{6742D874-6CEC-5112-C14D-A73C191B8FB3}"/>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9391A0D2-846D-E0F8-61AB-CE0A503E0015}"/>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8" name="Grupa 7">
            <a:extLst>
              <a:ext uri="{FF2B5EF4-FFF2-40B4-BE49-F238E27FC236}">
                <a16:creationId xmlns:a16="http://schemas.microsoft.com/office/drawing/2014/main" id="{B3CD2B72-5687-FA78-DAC0-7926283094D6}"/>
              </a:ext>
            </a:extLst>
          </p:cNvPr>
          <p:cNvGrpSpPr/>
          <p:nvPr/>
        </p:nvGrpSpPr>
        <p:grpSpPr>
          <a:xfrm rot="10800000">
            <a:off x="5679928" y="6288055"/>
            <a:ext cx="6512072" cy="142043"/>
            <a:chOff x="234957" y="435006"/>
            <a:chExt cx="6512072" cy="142043"/>
          </a:xfrm>
        </p:grpSpPr>
        <p:cxnSp>
          <p:nvCxnSpPr>
            <p:cNvPr id="9" name="Łącznik prosty 8">
              <a:extLst>
                <a:ext uri="{FF2B5EF4-FFF2-40B4-BE49-F238E27FC236}">
                  <a16:creationId xmlns:a16="http://schemas.microsoft.com/office/drawing/2014/main" id="{ABAE5A7C-9D65-4B74-F034-CDC8ACB21FAD}"/>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F1FC9B4F-CB72-215F-FF61-50EB4837BE7B}"/>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0419CEE0-108F-04FD-6119-2CF0CC9F67AF}"/>
              </a:ext>
            </a:extLst>
          </p:cNvPr>
          <p:cNvGrpSpPr/>
          <p:nvPr/>
        </p:nvGrpSpPr>
        <p:grpSpPr>
          <a:xfrm>
            <a:off x="0" y="6087875"/>
            <a:ext cx="790916" cy="776133"/>
            <a:chOff x="11084833" y="0"/>
            <a:chExt cx="790916" cy="776133"/>
          </a:xfrm>
        </p:grpSpPr>
        <p:sp>
          <p:nvSpPr>
            <p:cNvPr id="12" name="Prostokąt 11">
              <a:extLst>
                <a:ext uri="{FF2B5EF4-FFF2-40B4-BE49-F238E27FC236}">
                  <a16:creationId xmlns:a16="http://schemas.microsoft.com/office/drawing/2014/main" id="{1670760A-E65D-6D8D-06E1-D0BB8B63599A}"/>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61B6F726-0E79-417C-7B6F-D6C32131A865}"/>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11</a:t>
              </a:r>
            </a:p>
          </p:txBody>
        </p:sp>
      </p:grpSp>
    </p:spTree>
    <p:extLst>
      <p:ext uri="{BB962C8B-B14F-4D97-AF65-F5344CB8AC3E}">
        <p14:creationId xmlns:p14="http://schemas.microsoft.com/office/powerpoint/2010/main" val="1919494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3F215E-614E-E515-1CE4-4DBA286D4209}"/>
              </a:ext>
            </a:extLst>
          </p:cNvPr>
          <p:cNvSpPr>
            <a:spLocks noGrp="1"/>
          </p:cNvSpPr>
          <p:nvPr>
            <p:ph type="title"/>
          </p:nvPr>
        </p:nvSpPr>
        <p:spPr/>
        <p:txBody>
          <a:bodyPr>
            <a:normAutofit/>
          </a:bodyPr>
          <a:lstStyle/>
          <a:p>
            <a:r>
              <a:rPr lang="pl-PL" sz="32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Cel inwestycji:</a:t>
            </a:r>
            <a:endParaRPr lang="pl-PL" sz="3200" b="1" dirty="0">
              <a:latin typeface="Lato" panose="020F0502020204030203" pitchFamily="34" charset="0"/>
              <a:ea typeface="Lato" panose="020F0502020204030203" pitchFamily="34" charset="0"/>
              <a:cs typeface="Lato" panose="020F0502020204030203" pitchFamily="34" charset="0"/>
            </a:endParaRPr>
          </a:p>
        </p:txBody>
      </p:sp>
      <p:pic>
        <p:nvPicPr>
          <p:cNvPr id="4" name="Obraz 3">
            <a:extLst>
              <a:ext uri="{FF2B5EF4-FFF2-40B4-BE49-F238E27FC236}">
                <a16:creationId xmlns:a16="http://schemas.microsoft.com/office/drawing/2014/main" id="{56973221-1C80-E985-E5AC-3EBC66DBE025}"/>
              </a:ext>
            </a:extLst>
          </p:cNvPr>
          <p:cNvPicPr>
            <a:picLocks noChangeAspect="1"/>
          </p:cNvPicPr>
          <p:nvPr/>
        </p:nvPicPr>
        <p:blipFill rotWithShape="1">
          <a:blip r:embed="rId2"/>
          <a:srcRect l="19126" t="46444" r="26820" b="17245"/>
          <a:stretch/>
        </p:blipFill>
        <p:spPr>
          <a:xfrm>
            <a:off x="8118698" y="1929"/>
            <a:ext cx="4073302" cy="3396571"/>
          </a:xfrm>
          <a:prstGeom prst="rect">
            <a:avLst/>
          </a:prstGeom>
        </p:spPr>
      </p:pic>
      <p:sp>
        <p:nvSpPr>
          <p:cNvPr id="3" name="Symbol zastępczy zawartości 2">
            <a:extLst>
              <a:ext uri="{FF2B5EF4-FFF2-40B4-BE49-F238E27FC236}">
                <a16:creationId xmlns:a16="http://schemas.microsoft.com/office/drawing/2014/main" id="{46CCD3C0-46D0-B369-39A8-9CEDCB97C4F8}"/>
              </a:ext>
            </a:extLst>
          </p:cNvPr>
          <p:cNvSpPr>
            <a:spLocks noGrp="1"/>
          </p:cNvSpPr>
          <p:nvPr>
            <p:ph idx="1"/>
          </p:nvPr>
        </p:nvSpPr>
        <p:spPr>
          <a:xfrm>
            <a:off x="724862" y="1499608"/>
            <a:ext cx="10515600" cy="4351338"/>
          </a:xfrm>
        </p:spPr>
        <p:txBody>
          <a:bodyPr>
            <a:normAutofit/>
          </a:bodyPr>
          <a:lstStyle/>
          <a:p>
            <a:pPr marL="457200" marR="0" lvl="0" indent="-406400" algn="l" defTabSz="914400" rtl="0" eaLnBrk="1" fontAlgn="auto" latinLnBrk="0" hangingPunct="1">
              <a:lnSpc>
                <a:spcPct val="130000"/>
              </a:lnSpc>
              <a:spcBef>
                <a:spcPts val="0"/>
              </a:spcBef>
              <a:spcAft>
                <a:spcPts val="0"/>
              </a:spcAft>
              <a:buClr>
                <a:srgbClr val="000000"/>
              </a:buClr>
              <a:buSzPts val="2800"/>
              <a:buFont typeface="Calibri"/>
              <a:buChar char="●"/>
              <a:tabLst/>
              <a:defRPr/>
            </a:pPr>
            <a:endPar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endParaRPr>
          </a:p>
          <a:p>
            <a:pPr marL="50800" marR="0" lvl="0" indent="0" algn="l" defTabSz="914400" rtl="0" eaLnBrk="1" fontAlgn="auto" latinLnBrk="0" hangingPunct="1">
              <a:lnSpc>
                <a:spcPct val="130000"/>
              </a:lnSpc>
              <a:spcBef>
                <a:spcPts val="0"/>
              </a:spcBef>
              <a:spcAft>
                <a:spcPts val="0"/>
              </a:spcAft>
              <a:buClr>
                <a:srgbClr val="000000"/>
              </a:buClr>
              <a:buSzPts val="2800"/>
              <a:buNone/>
              <a:tabLst/>
              <a:defRPr/>
            </a:pP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	wsparcie odporności MŚP w sektorach najbardziej dotkniętych pandemią COVID-19 w 	Polsce,</a:t>
            </a:r>
          </a:p>
          <a:p>
            <a:pPr marL="50800" marR="0" lvl="0" indent="0" algn="l" defTabSz="914400" rtl="0" eaLnBrk="1" fontAlgn="auto" latinLnBrk="0" hangingPunct="1">
              <a:lnSpc>
                <a:spcPct val="130000"/>
              </a:lnSpc>
              <a:spcBef>
                <a:spcPts val="0"/>
              </a:spcBef>
              <a:spcAft>
                <a:spcPts val="0"/>
              </a:spcAft>
              <a:buClr>
                <a:srgbClr val="000000"/>
              </a:buClr>
              <a:buSzPts val="2800"/>
              <a:buNone/>
              <a:tabLst/>
              <a:defRPr/>
            </a:pPr>
            <a:r>
              <a:rPr lang="pl-PL" sz="1800" kern="0" dirty="0">
                <a:solidFill>
                  <a:srgbClr val="000000"/>
                </a:solidFill>
                <a:latin typeface="Lato" panose="020F0502020204030203" pitchFamily="34" charset="0"/>
                <a:ea typeface="Lato" panose="020F0502020204030203" pitchFamily="34" charset="0"/>
                <a:cs typeface="Lato" panose="020F0502020204030203" pitchFamily="34" charset="0"/>
                <a:sym typeface="Calibri"/>
              </a:rPr>
              <a:t>	</a:t>
            </a:r>
            <a:r>
              <a:rPr lang="pl-PL" sz="1800" b="1" kern="0" dirty="0">
                <a:solidFill>
                  <a:srgbClr val="FF0000"/>
                </a:solidFill>
                <a:latin typeface="Lato" panose="020F0502020204030203" pitchFamily="34" charset="0"/>
                <a:ea typeface="Lato" panose="020F0502020204030203" pitchFamily="34" charset="0"/>
                <a:cs typeface="Lato" panose="020F0502020204030203" pitchFamily="34" charset="0"/>
                <a:sym typeface="Calibri"/>
              </a:rPr>
              <a:t>Inwestycje w</a:t>
            </a:r>
            <a:r>
              <a:rPr kumimoji="0" lang="pl-PL" sz="1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sym typeface="Calibri"/>
              </a:rPr>
              <a:t> dywersyfikację działalności prowadzonej przez MŚP w sektorach hotelarstwo, 	gastronomia (HoReCa), turystyka i kultura, zwiększające odporność na sytuacje kryzysowe</a:t>
            </a: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a:t>
            </a:r>
          </a:p>
        </p:txBody>
      </p:sp>
      <p:sp>
        <p:nvSpPr>
          <p:cNvPr id="5" name="Google Shape;105;p2">
            <a:extLst>
              <a:ext uri="{FF2B5EF4-FFF2-40B4-BE49-F238E27FC236}">
                <a16:creationId xmlns:a16="http://schemas.microsoft.com/office/drawing/2014/main" id="{A99229CE-1FC7-DB9C-6702-F0C8587E87B6}"/>
              </a:ext>
            </a:extLst>
          </p:cNvPr>
          <p:cNvSpPr/>
          <p:nvPr/>
        </p:nvSpPr>
        <p:spPr>
          <a:xfrm>
            <a:off x="1087400" y="3830815"/>
            <a:ext cx="3131100" cy="1512000"/>
          </a:xfrm>
          <a:prstGeom prst="homePlate">
            <a:avLst>
              <a:gd name="adj" fmla="val 5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PL" sz="1800" dirty="0">
                <a:latin typeface="Calibri"/>
                <a:ea typeface="Calibri"/>
                <a:cs typeface="Calibri"/>
                <a:sym typeface="Calibri"/>
              </a:rPr>
              <a:t>inwestycja w bazę usługową lub produkcyjną, w tym działania związane z zieloną transformacją lub transformacją cyfrową</a:t>
            </a:r>
            <a:endParaRPr sz="1800" dirty="0">
              <a:latin typeface="Calibri"/>
              <a:ea typeface="Calibri"/>
              <a:cs typeface="Calibri"/>
              <a:sym typeface="Calibri"/>
            </a:endParaRPr>
          </a:p>
        </p:txBody>
      </p:sp>
      <p:sp>
        <p:nvSpPr>
          <p:cNvPr id="6" name="Google Shape;106;p2">
            <a:extLst>
              <a:ext uri="{FF2B5EF4-FFF2-40B4-BE49-F238E27FC236}">
                <a16:creationId xmlns:a16="http://schemas.microsoft.com/office/drawing/2014/main" id="{4090B466-E8F6-F3BC-E167-68A399255C51}"/>
              </a:ext>
            </a:extLst>
          </p:cNvPr>
          <p:cNvSpPr/>
          <p:nvPr/>
        </p:nvSpPr>
        <p:spPr>
          <a:xfrm>
            <a:off x="4386512" y="3830815"/>
            <a:ext cx="3192300" cy="1512000"/>
          </a:xfrm>
          <a:prstGeom prst="homePlate">
            <a:avLst>
              <a:gd name="adj" fmla="val 50000"/>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PL" sz="1800" dirty="0">
                <a:latin typeface="Calibri"/>
                <a:ea typeface="Calibri"/>
                <a:cs typeface="Calibri"/>
                <a:sym typeface="Calibri"/>
              </a:rPr>
              <a:t>podnoszenie/zmiana</a:t>
            </a:r>
            <a:endParaRPr sz="1800" dirty="0">
              <a:latin typeface="Calibri"/>
              <a:ea typeface="Calibri"/>
              <a:cs typeface="Calibri"/>
              <a:sym typeface="Calibri"/>
            </a:endParaRPr>
          </a:p>
          <a:p>
            <a:pPr marL="0" lvl="0" indent="0" algn="ctr" rtl="0">
              <a:spcBef>
                <a:spcPts val="0"/>
              </a:spcBef>
              <a:spcAft>
                <a:spcPts val="0"/>
              </a:spcAft>
              <a:buNone/>
            </a:pPr>
            <a:r>
              <a:rPr lang="pl-PL" sz="1800" dirty="0">
                <a:latin typeface="Calibri"/>
                <a:ea typeface="Calibri"/>
                <a:cs typeface="Calibri"/>
                <a:sym typeface="Calibri"/>
              </a:rPr>
              <a:t>kwalifikacji pracowników dzięki zapewnieniu szkoleń</a:t>
            </a:r>
            <a:endParaRPr sz="1800" dirty="0">
              <a:latin typeface="Calibri"/>
              <a:ea typeface="Calibri"/>
              <a:cs typeface="Calibri"/>
              <a:sym typeface="Calibri"/>
            </a:endParaRPr>
          </a:p>
        </p:txBody>
      </p:sp>
      <p:sp>
        <p:nvSpPr>
          <p:cNvPr id="7" name="Google Shape;107;p2">
            <a:extLst>
              <a:ext uri="{FF2B5EF4-FFF2-40B4-BE49-F238E27FC236}">
                <a16:creationId xmlns:a16="http://schemas.microsoft.com/office/drawing/2014/main" id="{9A8BB0D7-5807-8D2F-E674-47BF51B6C032}"/>
              </a:ext>
            </a:extLst>
          </p:cNvPr>
          <p:cNvSpPr/>
          <p:nvPr/>
        </p:nvSpPr>
        <p:spPr>
          <a:xfrm>
            <a:off x="7746824" y="3830815"/>
            <a:ext cx="3192300" cy="1512000"/>
          </a:xfrm>
          <a:prstGeom prst="homePlate">
            <a:avLst>
              <a:gd name="adj" fmla="val 5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PL" sz="1800" dirty="0">
                <a:latin typeface="Calibri"/>
                <a:ea typeface="Calibri"/>
                <a:cs typeface="Calibri"/>
                <a:sym typeface="Calibri"/>
              </a:rPr>
              <a:t>usługi doradcze w zakresie realizacji przedsięwzięcia MŚP</a:t>
            </a:r>
            <a:endParaRPr sz="1800" dirty="0">
              <a:latin typeface="Calibri"/>
              <a:ea typeface="Calibri"/>
              <a:cs typeface="Calibri"/>
              <a:sym typeface="Calibri"/>
            </a:endParaRPr>
          </a:p>
        </p:txBody>
      </p:sp>
      <p:grpSp>
        <p:nvGrpSpPr>
          <p:cNvPr id="8" name="Grupa 7">
            <a:extLst>
              <a:ext uri="{FF2B5EF4-FFF2-40B4-BE49-F238E27FC236}">
                <a16:creationId xmlns:a16="http://schemas.microsoft.com/office/drawing/2014/main" id="{AD8ABA00-1BC3-BDC8-35A4-C98FB7FF3E98}"/>
              </a:ext>
            </a:extLst>
          </p:cNvPr>
          <p:cNvGrpSpPr/>
          <p:nvPr/>
        </p:nvGrpSpPr>
        <p:grpSpPr>
          <a:xfrm>
            <a:off x="0" y="409037"/>
            <a:ext cx="3093457" cy="142043"/>
            <a:chOff x="3653572" y="438181"/>
            <a:chExt cx="3093457" cy="142043"/>
          </a:xfrm>
        </p:grpSpPr>
        <p:cxnSp>
          <p:nvCxnSpPr>
            <p:cNvPr id="9" name="Łącznik prosty 8">
              <a:extLst>
                <a:ext uri="{FF2B5EF4-FFF2-40B4-BE49-F238E27FC236}">
                  <a16:creationId xmlns:a16="http://schemas.microsoft.com/office/drawing/2014/main" id="{16A3E8A0-5E72-252F-ACAC-5CF6EC93E53B}"/>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CF4D6032-62D1-30F2-D922-22C3396AB2C9}"/>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83D896C9-79BE-C01E-8323-FBBB9DEC87F2}"/>
              </a:ext>
            </a:extLst>
          </p:cNvPr>
          <p:cNvGrpSpPr/>
          <p:nvPr/>
        </p:nvGrpSpPr>
        <p:grpSpPr>
          <a:xfrm rot="10800000">
            <a:off x="5679928" y="6288055"/>
            <a:ext cx="6512072" cy="142043"/>
            <a:chOff x="234957" y="435006"/>
            <a:chExt cx="6512072" cy="142043"/>
          </a:xfrm>
        </p:grpSpPr>
        <p:cxnSp>
          <p:nvCxnSpPr>
            <p:cNvPr id="12" name="Łącznik prosty 11">
              <a:extLst>
                <a:ext uri="{FF2B5EF4-FFF2-40B4-BE49-F238E27FC236}">
                  <a16:creationId xmlns:a16="http://schemas.microsoft.com/office/drawing/2014/main" id="{9584C9A8-B015-FAA7-074D-B49A93CA4956}"/>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6199B3F0-051C-02DA-CBAF-31A16E186076}"/>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4" name="Grupa 13">
            <a:extLst>
              <a:ext uri="{FF2B5EF4-FFF2-40B4-BE49-F238E27FC236}">
                <a16:creationId xmlns:a16="http://schemas.microsoft.com/office/drawing/2014/main" id="{79D8BE08-FA3A-F3F5-08FA-C65E16185B1E}"/>
              </a:ext>
            </a:extLst>
          </p:cNvPr>
          <p:cNvGrpSpPr/>
          <p:nvPr/>
        </p:nvGrpSpPr>
        <p:grpSpPr>
          <a:xfrm>
            <a:off x="0" y="6094363"/>
            <a:ext cx="790916" cy="776133"/>
            <a:chOff x="11084833" y="0"/>
            <a:chExt cx="790916" cy="776133"/>
          </a:xfrm>
        </p:grpSpPr>
        <p:sp>
          <p:nvSpPr>
            <p:cNvPr id="15" name="Prostokąt 14">
              <a:extLst>
                <a:ext uri="{FF2B5EF4-FFF2-40B4-BE49-F238E27FC236}">
                  <a16:creationId xmlns:a16="http://schemas.microsoft.com/office/drawing/2014/main" id="{3BB66DB2-732C-860C-354E-9E6E1923BEF6}"/>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a:extLst>
                <a:ext uri="{FF2B5EF4-FFF2-40B4-BE49-F238E27FC236}">
                  <a16:creationId xmlns:a16="http://schemas.microsoft.com/office/drawing/2014/main" id="{586F6815-3839-DD35-7510-23B62B655FDE}"/>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12</a:t>
              </a:r>
            </a:p>
          </p:txBody>
        </p:sp>
      </p:grpSp>
      <p:pic>
        <p:nvPicPr>
          <p:cNvPr id="17" name="Obraz 16">
            <a:extLst>
              <a:ext uri="{FF2B5EF4-FFF2-40B4-BE49-F238E27FC236}">
                <a16:creationId xmlns:a16="http://schemas.microsoft.com/office/drawing/2014/main" id="{F17CD719-9482-F263-DFB8-C1BC8D6A2ACA}"/>
              </a:ext>
            </a:extLst>
          </p:cNvPr>
          <p:cNvPicPr>
            <a:picLocks noChangeAspect="1"/>
          </p:cNvPicPr>
          <p:nvPr/>
        </p:nvPicPr>
        <p:blipFill>
          <a:blip r:embed="rId3"/>
          <a:stretch>
            <a:fillRect/>
          </a:stretch>
        </p:blipFill>
        <p:spPr>
          <a:xfrm>
            <a:off x="1087400" y="1861873"/>
            <a:ext cx="384021" cy="384021"/>
          </a:xfrm>
          <a:prstGeom prst="rect">
            <a:avLst/>
          </a:prstGeom>
        </p:spPr>
      </p:pic>
      <p:pic>
        <p:nvPicPr>
          <p:cNvPr id="18" name="Obraz 17">
            <a:extLst>
              <a:ext uri="{FF2B5EF4-FFF2-40B4-BE49-F238E27FC236}">
                <a16:creationId xmlns:a16="http://schemas.microsoft.com/office/drawing/2014/main" id="{2A7AECFD-8E95-A11A-C56D-7350CE1288EA}"/>
              </a:ext>
            </a:extLst>
          </p:cNvPr>
          <p:cNvPicPr>
            <a:picLocks noChangeAspect="1"/>
          </p:cNvPicPr>
          <p:nvPr/>
        </p:nvPicPr>
        <p:blipFill>
          <a:blip r:embed="rId3"/>
          <a:stretch>
            <a:fillRect/>
          </a:stretch>
        </p:blipFill>
        <p:spPr>
          <a:xfrm>
            <a:off x="1087399" y="2704931"/>
            <a:ext cx="384021" cy="384021"/>
          </a:xfrm>
          <a:prstGeom prst="rect">
            <a:avLst/>
          </a:prstGeom>
        </p:spPr>
      </p:pic>
    </p:spTree>
    <p:extLst>
      <p:ext uri="{BB962C8B-B14F-4D97-AF65-F5344CB8AC3E}">
        <p14:creationId xmlns:p14="http://schemas.microsoft.com/office/powerpoint/2010/main" val="1513646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331108-4419-ABD0-F6C8-F9158F448EF3}"/>
              </a:ext>
            </a:extLst>
          </p:cNvPr>
          <p:cNvSpPr>
            <a:spLocks noGrp="1"/>
          </p:cNvSpPr>
          <p:nvPr>
            <p:ph type="title"/>
          </p:nvPr>
        </p:nvSpPr>
        <p:spPr>
          <a:xfrm>
            <a:off x="838200" y="678517"/>
            <a:ext cx="10515600" cy="1325563"/>
          </a:xfrm>
        </p:spPr>
        <p:txBody>
          <a:bodyPr>
            <a:noAutofit/>
          </a:bodyPr>
          <a:lstStyle/>
          <a:p>
            <a:r>
              <a:rPr lang="pl-PL" sz="3200" b="1" dirty="0">
                <a:latin typeface="Lato" panose="020F0502020204030203" pitchFamily="34" charset="0"/>
                <a:ea typeface="Lato" panose="020F0502020204030203" pitchFamily="34" charset="0"/>
                <a:cs typeface="Lato" panose="020F0502020204030203" pitchFamily="34" charset="0"/>
              </a:rPr>
              <a:t>MŚP może otrzymać wsparcie na przedsięwzięcie, jeżeli realizuje działania w ramach następujących komponentów (1 z 5):</a:t>
            </a:r>
          </a:p>
        </p:txBody>
      </p:sp>
      <p:pic>
        <p:nvPicPr>
          <p:cNvPr id="4" name="Obraz 3">
            <a:extLst>
              <a:ext uri="{FF2B5EF4-FFF2-40B4-BE49-F238E27FC236}">
                <a16:creationId xmlns:a16="http://schemas.microsoft.com/office/drawing/2014/main" id="{0D6B5D78-D601-DF07-467E-C815F0705630}"/>
              </a:ext>
            </a:extLst>
          </p:cNvPr>
          <p:cNvPicPr>
            <a:picLocks noChangeAspect="1"/>
          </p:cNvPicPr>
          <p:nvPr/>
        </p:nvPicPr>
        <p:blipFill rotWithShape="1">
          <a:blip r:embed="rId2"/>
          <a:srcRect l="39040" t="27634" r="6906" b="36055"/>
          <a:stretch/>
        </p:blipFill>
        <p:spPr>
          <a:xfrm>
            <a:off x="0" y="4411460"/>
            <a:ext cx="2912882" cy="2446540"/>
          </a:xfrm>
          <a:prstGeom prst="rect">
            <a:avLst/>
          </a:prstGeom>
        </p:spPr>
      </p:pic>
      <p:sp>
        <p:nvSpPr>
          <p:cNvPr id="3" name="Symbol zastępczy zawartości 2">
            <a:extLst>
              <a:ext uri="{FF2B5EF4-FFF2-40B4-BE49-F238E27FC236}">
                <a16:creationId xmlns:a16="http://schemas.microsoft.com/office/drawing/2014/main" id="{6C02DE80-A89F-5F42-7230-2E29F332F177}"/>
              </a:ext>
            </a:extLst>
          </p:cNvPr>
          <p:cNvSpPr>
            <a:spLocks noGrp="1"/>
          </p:cNvSpPr>
          <p:nvPr>
            <p:ph idx="1"/>
          </p:nvPr>
        </p:nvSpPr>
        <p:spPr>
          <a:xfrm>
            <a:off x="838200" y="2249831"/>
            <a:ext cx="10515600" cy="2887777"/>
          </a:xfrm>
        </p:spPr>
        <p:txBody>
          <a:bodyPr>
            <a:normAutofit/>
          </a:bodyPr>
          <a:lstStyle/>
          <a:p>
            <a:pPr marL="514350" indent="-514350">
              <a:lnSpc>
                <a:spcPct val="130000"/>
              </a:lnSpc>
              <a:buFont typeface="+mj-lt"/>
              <a:buAutoNum type="arabicParenR"/>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inwestycyjnego, obejmującego inwestycje w projektowanie i produkcję swoich towarów i usług, takich jak:</a:t>
            </a:r>
          </a:p>
          <a:p>
            <a:pPr marL="857250" lvl="1" indent="-360000">
              <a:lnSpc>
                <a:spcPct val="130000"/>
              </a:lnSpc>
              <a:buFont typeface="+mj-lt"/>
              <a:buAutoNum type="romanLcPeriod"/>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zakup maszyn i urządzeń niezbędnych do wprowadzenia na rynek nowych produktów/usług,</a:t>
            </a:r>
          </a:p>
          <a:p>
            <a:pPr marL="857250" lvl="1" indent="-360000">
              <a:lnSpc>
                <a:spcPct val="130000"/>
              </a:lnSpc>
              <a:buFont typeface="+mj-lt"/>
              <a:buAutoNum type="romanLcPeriod"/>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roboty budowlane, w tym budowa nowych linii produkcyjnych,</a:t>
            </a:r>
          </a:p>
          <a:p>
            <a:pPr marL="0" indent="0">
              <a:buNone/>
            </a:pPr>
            <a:endParaRPr lang="pl-PL" sz="2800" dirty="0">
              <a:solidFill>
                <a:schemeClr val="dk1"/>
              </a:solidFill>
              <a:latin typeface="Calibri"/>
              <a:ea typeface="Calibri"/>
              <a:cs typeface="Calibri"/>
              <a:sym typeface="Calibri"/>
            </a:endParaRPr>
          </a:p>
        </p:txBody>
      </p:sp>
      <p:grpSp>
        <p:nvGrpSpPr>
          <p:cNvPr id="5" name="Grupa 4">
            <a:extLst>
              <a:ext uri="{FF2B5EF4-FFF2-40B4-BE49-F238E27FC236}">
                <a16:creationId xmlns:a16="http://schemas.microsoft.com/office/drawing/2014/main" id="{5C705988-9F37-9605-3307-46C84B7C37D1}"/>
              </a:ext>
            </a:extLst>
          </p:cNvPr>
          <p:cNvGrpSpPr/>
          <p:nvPr/>
        </p:nvGrpSpPr>
        <p:grpSpPr>
          <a:xfrm>
            <a:off x="0" y="409037"/>
            <a:ext cx="3093457" cy="142043"/>
            <a:chOff x="3653572" y="438181"/>
            <a:chExt cx="3093457" cy="142043"/>
          </a:xfrm>
        </p:grpSpPr>
        <p:cxnSp>
          <p:nvCxnSpPr>
            <p:cNvPr id="6" name="Łącznik prosty 5">
              <a:extLst>
                <a:ext uri="{FF2B5EF4-FFF2-40B4-BE49-F238E27FC236}">
                  <a16:creationId xmlns:a16="http://schemas.microsoft.com/office/drawing/2014/main" id="{59EF5657-F20B-4677-3BC9-E48CE86F71D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B2777CC6-A462-C6EE-6516-91AF73836699}"/>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8" name="Grupa 7">
            <a:extLst>
              <a:ext uri="{FF2B5EF4-FFF2-40B4-BE49-F238E27FC236}">
                <a16:creationId xmlns:a16="http://schemas.microsoft.com/office/drawing/2014/main" id="{1AFD63DC-AC40-4523-6A71-1608E3D0702B}"/>
              </a:ext>
            </a:extLst>
          </p:cNvPr>
          <p:cNvGrpSpPr/>
          <p:nvPr/>
        </p:nvGrpSpPr>
        <p:grpSpPr>
          <a:xfrm rot="10800000">
            <a:off x="5679928" y="6288055"/>
            <a:ext cx="6512072" cy="142043"/>
            <a:chOff x="234957" y="435006"/>
            <a:chExt cx="6512072" cy="142043"/>
          </a:xfrm>
        </p:grpSpPr>
        <p:cxnSp>
          <p:nvCxnSpPr>
            <p:cNvPr id="9" name="Łącznik prosty 8">
              <a:extLst>
                <a:ext uri="{FF2B5EF4-FFF2-40B4-BE49-F238E27FC236}">
                  <a16:creationId xmlns:a16="http://schemas.microsoft.com/office/drawing/2014/main" id="{210A75A1-636F-413E-4EDD-E6D0978D1040}"/>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D9A09845-B6C0-F60D-23C9-A0E3D6E2224E}"/>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35C02591-A08F-4593-CB44-C60C991F689A}"/>
              </a:ext>
            </a:extLst>
          </p:cNvPr>
          <p:cNvGrpSpPr/>
          <p:nvPr/>
        </p:nvGrpSpPr>
        <p:grpSpPr>
          <a:xfrm>
            <a:off x="11068797" y="1578"/>
            <a:ext cx="790916" cy="776133"/>
            <a:chOff x="11084833" y="0"/>
            <a:chExt cx="790916" cy="776133"/>
          </a:xfrm>
        </p:grpSpPr>
        <p:sp>
          <p:nvSpPr>
            <p:cNvPr id="12" name="Prostokąt 11">
              <a:extLst>
                <a:ext uri="{FF2B5EF4-FFF2-40B4-BE49-F238E27FC236}">
                  <a16:creationId xmlns:a16="http://schemas.microsoft.com/office/drawing/2014/main" id="{BD19E694-F52F-2691-9EE5-0E91901EB145}"/>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F5393786-9E49-726C-68F2-A44121AD08D9}"/>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13</a:t>
              </a:r>
            </a:p>
          </p:txBody>
        </p:sp>
      </p:grpSp>
    </p:spTree>
    <p:extLst>
      <p:ext uri="{BB962C8B-B14F-4D97-AF65-F5344CB8AC3E}">
        <p14:creationId xmlns:p14="http://schemas.microsoft.com/office/powerpoint/2010/main" val="348224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062BB2-08C4-28C9-C6B1-5B3575800CC3}"/>
              </a:ext>
            </a:extLst>
          </p:cNvPr>
          <p:cNvSpPr>
            <a:spLocks noGrp="1"/>
          </p:cNvSpPr>
          <p:nvPr>
            <p:ph type="title"/>
          </p:nvPr>
        </p:nvSpPr>
        <p:spPr>
          <a:xfrm>
            <a:off x="838200" y="666783"/>
            <a:ext cx="10515600" cy="1325563"/>
          </a:xfrm>
        </p:spPr>
        <p:txBody>
          <a:bodyPr>
            <a:noAutofit/>
          </a:bodyPr>
          <a:lstStyle/>
          <a:p>
            <a:r>
              <a:rPr lang="pl-PL" sz="3200" b="1" dirty="0">
                <a:latin typeface="Lato" panose="020F0502020204030203" pitchFamily="34" charset="0"/>
                <a:ea typeface="Lato" panose="020F0502020204030203" pitchFamily="34" charset="0"/>
                <a:cs typeface="Lato" panose="020F0502020204030203" pitchFamily="34" charset="0"/>
              </a:rPr>
              <a:t>MŚP może otrzymać wsparcie na przedsięwzięcie, jeżeli realizuje działania w ramach następujących komponentów (2 z 5):</a:t>
            </a:r>
            <a:endParaRPr lang="pl-PL" sz="3200" b="1" dirty="0"/>
          </a:p>
        </p:txBody>
      </p:sp>
      <p:pic>
        <p:nvPicPr>
          <p:cNvPr id="4" name="Obraz 3">
            <a:extLst>
              <a:ext uri="{FF2B5EF4-FFF2-40B4-BE49-F238E27FC236}">
                <a16:creationId xmlns:a16="http://schemas.microsoft.com/office/drawing/2014/main" id="{03D878D4-A0B4-B113-79AA-FBEDB6CBB763}"/>
              </a:ext>
            </a:extLst>
          </p:cNvPr>
          <p:cNvPicPr>
            <a:picLocks noChangeAspect="1"/>
          </p:cNvPicPr>
          <p:nvPr/>
        </p:nvPicPr>
        <p:blipFill rotWithShape="1">
          <a:blip r:embed="rId2"/>
          <a:srcRect l="39040" t="27634" r="6906" b="36055"/>
          <a:stretch/>
        </p:blipFill>
        <p:spPr>
          <a:xfrm>
            <a:off x="0" y="4514388"/>
            <a:ext cx="2790334" cy="2343611"/>
          </a:xfrm>
          <a:prstGeom prst="rect">
            <a:avLst/>
          </a:prstGeom>
        </p:spPr>
      </p:pic>
      <p:sp>
        <p:nvSpPr>
          <p:cNvPr id="3" name="Symbol zastępczy zawartości 2">
            <a:extLst>
              <a:ext uri="{FF2B5EF4-FFF2-40B4-BE49-F238E27FC236}">
                <a16:creationId xmlns:a16="http://schemas.microsoft.com/office/drawing/2014/main" id="{1B7C2FF6-AC59-F5DC-5A9C-E5672D0DA87E}"/>
              </a:ext>
            </a:extLst>
          </p:cNvPr>
          <p:cNvSpPr>
            <a:spLocks noGrp="1"/>
          </p:cNvSpPr>
          <p:nvPr>
            <p:ph idx="1"/>
          </p:nvPr>
        </p:nvSpPr>
        <p:spPr>
          <a:xfrm>
            <a:off x="838200" y="2027532"/>
            <a:ext cx="10515600" cy="2802936"/>
          </a:xfrm>
        </p:spPr>
        <p:txBody>
          <a:bodyPr>
            <a:normAutofit/>
          </a:bodyPr>
          <a:lstStyle/>
          <a:p>
            <a:pPr marL="856800" indent="-360000">
              <a:lnSpc>
                <a:spcPct val="130000"/>
              </a:lnSpc>
              <a:spcBef>
                <a:spcPts val="0"/>
              </a:spcBef>
              <a:buFont typeface="+mj-lt"/>
              <a:buAutoNum type="romanLcPeriod" startAt="3"/>
            </a:pPr>
            <a:r>
              <a:rPr lang="pl-PL" sz="1800" dirty="0">
                <a:latin typeface="Lato" panose="020F0502020204030203" pitchFamily="34" charset="0"/>
                <a:ea typeface="Lato" panose="020F0502020204030203" pitchFamily="34" charset="0"/>
                <a:cs typeface="Lato" panose="020F0502020204030203" pitchFamily="34" charset="0"/>
              </a:rPr>
              <a:t>inwestycje związane z zieloną transformacją, w szczególności zachęcające do zapobiegania powstawaniu odpadów, recyklingu/ponownego wykorzystania odpadów oraz wdrożenia rozwiązań w zakresie energii ze źródeł odnawialnych,</a:t>
            </a:r>
          </a:p>
          <a:p>
            <a:pPr marL="856800" indent="-360000">
              <a:lnSpc>
                <a:spcPct val="130000"/>
              </a:lnSpc>
              <a:spcBef>
                <a:spcPts val="0"/>
              </a:spcBef>
              <a:buFont typeface="+mj-lt"/>
              <a:buAutoNum type="romanLcPeriod" startAt="3"/>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działania związane z wykorzystaniem technologii cyfrowych w związku z koniecznością dokonania zmian procesów, sposobu funkcjonowania przedsiębiorstwa lub wzmocnienia odporności na wypadek kolejnych kryzysów w sektorze, w którym prowadzona jest działalność.</a:t>
            </a:r>
          </a:p>
          <a:p>
            <a:pPr marL="0" indent="0">
              <a:buNone/>
            </a:pPr>
            <a:endParaRPr lang="pl-PL" dirty="0"/>
          </a:p>
        </p:txBody>
      </p:sp>
      <p:grpSp>
        <p:nvGrpSpPr>
          <p:cNvPr id="5" name="Grupa 4">
            <a:extLst>
              <a:ext uri="{FF2B5EF4-FFF2-40B4-BE49-F238E27FC236}">
                <a16:creationId xmlns:a16="http://schemas.microsoft.com/office/drawing/2014/main" id="{C2C48731-048A-0865-179C-3DFE5C790E6E}"/>
              </a:ext>
            </a:extLst>
          </p:cNvPr>
          <p:cNvGrpSpPr/>
          <p:nvPr/>
        </p:nvGrpSpPr>
        <p:grpSpPr>
          <a:xfrm>
            <a:off x="0" y="409037"/>
            <a:ext cx="3093457" cy="142043"/>
            <a:chOff x="3653572" y="438181"/>
            <a:chExt cx="3093457" cy="142043"/>
          </a:xfrm>
        </p:grpSpPr>
        <p:cxnSp>
          <p:nvCxnSpPr>
            <p:cNvPr id="6" name="Łącznik prosty 5">
              <a:extLst>
                <a:ext uri="{FF2B5EF4-FFF2-40B4-BE49-F238E27FC236}">
                  <a16:creationId xmlns:a16="http://schemas.microsoft.com/office/drawing/2014/main" id="{23703040-E0E3-0579-E294-E9C05A4E939D}"/>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60C488BA-DD86-B97E-DCFF-D49D379DF8D8}"/>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8" name="Grupa 7">
            <a:extLst>
              <a:ext uri="{FF2B5EF4-FFF2-40B4-BE49-F238E27FC236}">
                <a16:creationId xmlns:a16="http://schemas.microsoft.com/office/drawing/2014/main" id="{66CBC0C2-56FA-A1B7-985C-F43F6AD2448B}"/>
              </a:ext>
            </a:extLst>
          </p:cNvPr>
          <p:cNvGrpSpPr/>
          <p:nvPr/>
        </p:nvGrpSpPr>
        <p:grpSpPr>
          <a:xfrm rot="10800000">
            <a:off x="5679928" y="6288055"/>
            <a:ext cx="6512072" cy="142043"/>
            <a:chOff x="234957" y="435006"/>
            <a:chExt cx="6512072" cy="142043"/>
          </a:xfrm>
        </p:grpSpPr>
        <p:cxnSp>
          <p:nvCxnSpPr>
            <p:cNvPr id="9" name="Łącznik prosty 8">
              <a:extLst>
                <a:ext uri="{FF2B5EF4-FFF2-40B4-BE49-F238E27FC236}">
                  <a16:creationId xmlns:a16="http://schemas.microsoft.com/office/drawing/2014/main" id="{A4590940-31DA-7578-F05C-0502A0E9CBA6}"/>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30F56557-8B3B-5CA2-3C44-5DD5BFD688AE}"/>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C531ABE3-1F51-F51F-C8AA-2AE5DAEC215B}"/>
              </a:ext>
            </a:extLst>
          </p:cNvPr>
          <p:cNvGrpSpPr/>
          <p:nvPr/>
        </p:nvGrpSpPr>
        <p:grpSpPr>
          <a:xfrm>
            <a:off x="11078224" y="0"/>
            <a:ext cx="790916" cy="776133"/>
            <a:chOff x="11084833" y="0"/>
            <a:chExt cx="790916" cy="776133"/>
          </a:xfrm>
        </p:grpSpPr>
        <p:sp>
          <p:nvSpPr>
            <p:cNvPr id="12" name="Prostokąt 11">
              <a:extLst>
                <a:ext uri="{FF2B5EF4-FFF2-40B4-BE49-F238E27FC236}">
                  <a16:creationId xmlns:a16="http://schemas.microsoft.com/office/drawing/2014/main" id="{5523A23D-6663-167A-5521-914C8F0F8B9B}"/>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4A645CC4-25D6-D88B-789D-A4D0A769D4BB}"/>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14</a:t>
              </a:r>
            </a:p>
          </p:txBody>
        </p:sp>
      </p:grpSp>
    </p:spTree>
    <p:extLst>
      <p:ext uri="{BB962C8B-B14F-4D97-AF65-F5344CB8AC3E}">
        <p14:creationId xmlns:p14="http://schemas.microsoft.com/office/powerpoint/2010/main" val="2622332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11C4B7-365B-6526-3A87-82C27454CE57}"/>
              </a:ext>
            </a:extLst>
          </p:cNvPr>
          <p:cNvSpPr>
            <a:spLocks noGrp="1"/>
          </p:cNvSpPr>
          <p:nvPr>
            <p:ph type="title"/>
          </p:nvPr>
        </p:nvSpPr>
        <p:spPr>
          <a:xfrm>
            <a:off x="838200" y="681037"/>
            <a:ext cx="10515600" cy="1325563"/>
          </a:xfrm>
        </p:spPr>
        <p:txBody>
          <a:bodyPr>
            <a:noAutofit/>
          </a:bodyPr>
          <a:lstStyle/>
          <a:p>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MŚP może otrzymać wsparcie na przedsięwzięcie, jeżeli realizuje działania w ramach następujących komponentów</a:t>
            </a:r>
            <a:r>
              <a:rPr lang="pl-PL" sz="3200" b="1" dirty="0">
                <a:solidFill>
                  <a:prstClr val="black"/>
                </a:solidFill>
                <a:latin typeface="Lato" panose="020F0502020204030203" pitchFamily="34" charset="0"/>
                <a:ea typeface="Lato" panose="020F0502020204030203" pitchFamily="34" charset="0"/>
                <a:cs typeface="Lato" panose="020F0502020204030203" pitchFamily="34" charset="0"/>
              </a:rPr>
              <a:t> (3 z 5)</a:t>
            </a:r>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t>
            </a:r>
            <a:endParaRPr lang="pl-PL" sz="3200" b="1" dirty="0"/>
          </a:p>
        </p:txBody>
      </p:sp>
      <p:pic>
        <p:nvPicPr>
          <p:cNvPr id="4" name="Obraz 3">
            <a:extLst>
              <a:ext uri="{FF2B5EF4-FFF2-40B4-BE49-F238E27FC236}">
                <a16:creationId xmlns:a16="http://schemas.microsoft.com/office/drawing/2014/main" id="{718F416E-7E4D-DF58-810C-F732BF8FEB8B}"/>
              </a:ext>
            </a:extLst>
          </p:cNvPr>
          <p:cNvPicPr>
            <a:picLocks noChangeAspect="1"/>
          </p:cNvPicPr>
          <p:nvPr/>
        </p:nvPicPr>
        <p:blipFill rotWithShape="1">
          <a:blip r:embed="rId2"/>
          <a:srcRect l="39040" t="27634" r="6906" b="36055"/>
          <a:stretch/>
        </p:blipFill>
        <p:spPr>
          <a:xfrm>
            <a:off x="0" y="4506470"/>
            <a:ext cx="2799761" cy="2351529"/>
          </a:xfrm>
          <a:prstGeom prst="rect">
            <a:avLst/>
          </a:prstGeom>
        </p:spPr>
      </p:pic>
      <p:sp>
        <p:nvSpPr>
          <p:cNvPr id="3" name="Symbol zastępczy zawartości 2">
            <a:extLst>
              <a:ext uri="{FF2B5EF4-FFF2-40B4-BE49-F238E27FC236}">
                <a16:creationId xmlns:a16="http://schemas.microsoft.com/office/drawing/2014/main" id="{D5D8818C-0690-1956-B80B-49E3E2C2F654}"/>
              </a:ext>
            </a:extLst>
          </p:cNvPr>
          <p:cNvSpPr>
            <a:spLocks noGrp="1"/>
          </p:cNvSpPr>
          <p:nvPr>
            <p:ph idx="1"/>
          </p:nvPr>
        </p:nvSpPr>
        <p:spPr>
          <a:xfrm>
            <a:off x="838200" y="2183844"/>
            <a:ext cx="10515600" cy="2991471"/>
          </a:xfrm>
        </p:spPr>
        <p:txBody>
          <a:bodyPr>
            <a:normAutofit/>
          </a:bodyPr>
          <a:lstStyle/>
          <a:p>
            <a:pPr marL="514350" indent="-514350">
              <a:lnSpc>
                <a:spcPct val="130000"/>
              </a:lnSpc>
              <a:buFont typeface="+mj-lt"/>
              <a:buAutoNum type="arabicParenR" startAt="2"/>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szkoleniowego, obejmującego podnoszenie/zmianę kwalifikacji pracowników dzięki zapewnieniu szkoleń w zakresie nowych rozwiązań informatycznych, nowych technologii, analizy potrzeb klienta, zarządzania informacjami/danymi, a także zarządzania ryzykiem;</a:t>
            </a:r>
          </a:p>
          <a:p>
            <a:pPr marL="514350" indent="-514350">
              <a:lnSpc>
                <a:spcPct val="130000"/>
              </a:lnSpc>
              <a:buFont typeface="+mj-lt"/>
              <a:buAutoNum type="arabicParenR" startAt="2"/>
            </a:pPr>
            <a:r>
              <a:rPr lang="pl-PL" sz="1800" dirty="0">
                <a:latin typeface="Lato" panose="020F0502020204030203" pitchFamily="34" charset="0"/>
                <a:ea typeface="Lato" panose="020F0502020204030203" pitchFamily="34" charset="0"/>
                <a:cs typeface="Lato" panose="020F0502020204030203" pitchFamily="34" charset="0"/>
              </a:rPr>
              <a:t>doradczego w zakresie realizacji przedsięwzięcia MŚP;</a:t>
            </a:r>
          </a:p>
          <a:p>
            <a:pPr lvl="1">
              <a:lnSpc>
                <a:spcPct val="130000"/>
              </a:lnSpc>
            </a:pP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przy czym obowiązkowo we wniosku muszą być ujęte działania, o których mowa w pkt 1) w co najmniej jednym z obszarów wskazanych tam w pkt i) –ii).</a:t>
            </a:r>
            <a:endParaRPr lang="pl-PL" sz="1800" dirty="0">
              <a:latin typeface="Lato" panose="020F0502020204030203" pitchFamily="34" charset="0"/>
              <a:ea typeface="Lato" panose="020F0502020204030203" pitchFamily="34" charset="0"/>
              <a:cs typeface="Lato" panose="020F0502020204030203" pitchFamily="34" charset="0"/>
            </a:endParaRPr>
          </a:p>
        </p:txBody>
      </p:sp>
      <p:grpSp>
        <p:nvGrpSpPr>
          <p:cNvPr id="5" name="Grupa 4">
            <a:extLst>
              <a:ext uri="{FF2B5EF4-FFF2-40B4-BE49-F238E27FC236}">
                <a16:creationId xmlns:a16="http://schemas.microsoft.com/office/drawing/2014/main" id="{C593EB39-BE1D-E6CF-2A19-5F4ED432857E}"/>
              </a:ext>
            </a:extLst>
          </p:cNvPr>
          <p:cNvGrpSpPr/>
          <p:nvPr/>
        </p:nvGrpSpPr>
        <p:grpSpPr>
          <a:xfrm>
            <a:off x="0" y="409037"/>
            <a:ext cx="3093457" cy="142043"/>
            <a:chOff x="3653572" y="438181"/>
            <a:chExt cx="3093457" cy="142043"/>
          </a:xfrm>
        </p:grpSpPr>
        <p:cxnSp>
          <p:nvCxnSpPr>
            <p:cNvPr id="6" name="Łącznik prosty 5">
              <a:extLst>
                <a:ext uri="{FF2B5EF4-FFF2-40B4-BE49-F238E27FC236}">
                  <a16:creationId xmlns:a16="http://schemas.microsoft.com/office/drawing/2014/main" id="{E41AC5D1-BEE0-8935-3AAF-87C323CCC0CC}"/>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3239B2F8-2FDA-208D-CBC4-7B83D58726E3}"/>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8" name="Grupa 7">
            <a:extLst>
              <a:ext uri="{FF2B5EF4-FFF2-40B4-BE49-F238E27FC236}">
                <a16:creationId xmlns:a16="http://schemas.microsoft.com/office/drawing/2014/main" id="{A1F6C897-8575-F5FD-593B-DD0FAACB4EFA}"/>
              </a:ext>
            </a:extLst>
          </p:cNvPr>
          <p:cNvGrpSpPr/>
          <p:nvPr/>
        </p:nvGrpSpPr>
        <p:grpSpPr>
          <a:xfrm rot="10800000">
            <a:off x="5679928" y="6288055"/>
            <a:ext cx="6512072" cy="142043"/>
            <a:chOff x="234957" y="435006"/>
            <a:chExt cx="6512072" cy="142043"/>
          </a:xfrm>
        </p:grpSpPr>
        <p:cxnSp>
          <p:nvCxnSpPr>
            <p:cNvPr id="9" name="Łącznik prosty 8">
              <a:extLst>
                <a:ext uri="{FF2B5EF4-FFF2-40B4-BE49-F238E27FC236}">
                  <a16:creationId xmlns:a16="http://schemas.microsoft.com/office/drawing/2014/main" id="{BE1AF1CD-5C19-B878-CBDE-93780F0CD89F}"/>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3F4C9A87-39B9-D76B-02FE-C1F7238A85E1}"/>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6D30EFC8-7435-4F35-9831-B0DC802D003F}"/>
              </a:ext>
            </a:extLst>
          </p:cNvPr>
          <p:cNvGrpSpPr/>
          <p:nvPr/>
        </p:nvGrpSpPr>
        <p:grpSpPr>
          <a:xfrm>
            <a:off x="11078225" y="0"/>
            <a:ext cx="790916" cy="776133"/>
            <a:chOff x="11084833" y="0"/>
            <a:chExt cx="790916" cy="776133"/>
          </a:xfrm>
        </p:grpSpPr>
        <p:sp>
          <p:nvSpPr>
            <p:cNvPr id="12" name="Prostokąt 11">
              <a:extLst>
                <a:ext uri="{FF2B5EF4-FFF2-40B4-BE49-F238E27FC236}">
                  <a16:creationId xmlns:a16="http://schemas.microsoft.com/office/drawing/2014/main" id="{F34D8CCD-3CC5-489A-B1B4-FF9100C95983}"/>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64F3C10B-777C-3EB2-CC10-302BA9942B84}"/>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15</a:t>
              </a:r>
            </a:p>
          </p:txBody>
        </p:sp>
      </p:grpSp>
    </p:spTree>
    <p:extLst>
      <p:ext uri="{BB962C8B-B14F-4D97-AF65-F5344CB8AC3E}">
        <p14:creationId xmlns:p14="http://schemas.microsoft.com/office/powerpoint/2010/main" val="110260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10B93C-7872-DEA3-24C2-D384AB60F7A5}"/>
              </a:ext>
            </a:extLst>
          </p:cNvPr>
          <p:cNvSpPr>
            <a:spLocks noGrp="1"/>
          </p:cNvSpPr>
          <p:nvPr>
            <p:ph type="title"/>
          </p:nvPr>
        </p:nvSpPr>
        <p:spPr>
          <a:xfrm>
            <a:off x="838200" y="704490"/>
            <a:ext cx="10515600" cy="1325563"/>
          </a:xfrm>
        </p:spPr>
        <p:txBody>
          <a:bodyPr>
            <a:noAutofit/>
          </a:bodyPr>
          <a:lstStyle/>
          <a:p>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MŚP może otrzymać wsparcie na przedsięwzięcie, jeżeli realizuje działania w ramach następujących komponentów</a:t>
            </a:r>
            <a:r>
              <a:rPr lang="pl-PL" sz="3200" b="1" dirty="0">
                <a:solidFill>
                  <a:prstClr val="black"/>
                </a:solidFill>
                <a:latin typeface="Lato" panose="020F0502020204030203" pitchFamily="34" charset="0"/>
                <a:ea typeface="Lato" panose="020F0502020204030203" pitchFamily="34" charset="0"/>
                <a:cs typeface="Lato" panose="020F0502020204030203" pitchFamily="34" charset="0"/>
              </a:rPr>
              <a:t> (4 z 5)</a:t>
            </a:r>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t>
            </a:r>
            <a:endParaRPr lang="pl-PL" sz="3200" b="1" dirty="0"/>
          </a:p>
        </p:txBody>
      </p:sp>
      <p:grpSp>
        <p:nvGrpSpPr>
          <p:cNvPr id="4" name="Grupa 3">
            <a:extLst>
              <a:ext uri="{FF2B5EF4-FFF2-40B4-BE49-F238E27FC236}">
                <a16:creationId xmlns:a16="http://schemas.microsoft.com/office/drawing/2014/main" id="{28A95965-DE39-B3BA-410D-C1F95457C3B9}"/>
              </a:ext>
            </a:extLst>
          </p:cNvPr>
          <p:cNvGrpSpPr/>
          <p:nvPr/>
        </p:nvGrpSpPr>
        <p:grpSpPr>
          <a:xfrm>
            <a:off x="0" y="409037"/>
            <a:ext cx="3093457" cy="142043"/>
            <a:chOff x="3653572" y="438181"/>
            <a:chExt cx="3093457" cy="142043"/>
          </a:xfrm>
        </p:grpSpPr>
        <p:cxnSp>
          <p:nvCxnSpPr>
            <p:cNvPr id="5" name="Łącznik prosty 4">
              <a:extLst>
                <a:ext uri="{FF2B5EF4-FFF2-40B4-BE49-F238E27FC236}">
                  <a16:creationId xmlns:a16="http://schemas.microsoft.com/office/drawing/2014/main" id="{01D56E18-FE85-34DD-38B4-7E15720BB40A}"/>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6E48DE35-1A5E-894A-8F4A-C0515FBF4C10}"/>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E4848EFD-C64E-B984-79E0-276285F595FD}"/>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A6C9DBCB-0FEA-9708-DD81-30BEAF9555F4}"/>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C3CF5E86-226B-E84D-3CC1-292DB65DE104}"/>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95E9E72B-DC34-7B12-85DA-DC6F9725AC58}"/>
              </a:ext>
            </a:extLst>
          </p:cNvPr>
          <p:cNvPicPr>
            <a:picLocks noChangeAspect="1"/>
          </p:cNvPicPr>
          <p:nvPr/>
        </p:nvPicPr>
        <p:blipFill rotWithShape="1">
          <a:blip r:embed="rId2"/>
          <a:srcRect l="39040" t="27634" r="6906" b="36055"/>
          <a:stretch/>
        </p:blipFill>
        <p:spPr>
          <a:xfrm>
            <a:off x="1" y="4831092"/>
            <a:ext cx="2413262" cy="2026907"/>
          </a:xfrm>
          <a:prstGeom prst="rect">
            <a:avLst/>
          </a:prstGeom>
        </p:spPr>
      </p:pic>
      <p:sp>
        <p:nvSpPr>
          <p:cNvPr id="3" name="Symbol zastępczy zawartości 2">
            <a:extLst>
              <a:ext uri="{FF2B5EF4-FFF2-40B4-BE49-F238E27FC236}">
                <a16:creationId xmlns:a16="http://schemas.microsoft.com/office/drawing/2014/main" id="{127FFA12-6104-4807-A29F-FC500EB2A23C}"/>
              </a:ext>
            </a:extLst>
          </p:cNvPr>
          <p:cNvSpPr>
            <a:spLocks noGrp="1"/>
          </p:cNvSpPr>
          <p:nvPr>
            <p:ph idx="1"/>
          </p:nvPr>
        </p:nvSpPr>
        <p:spPr>
          <a:xfrm>
            <a:off x="838200" y="2157216"/>
            <a:ext cx="10515600" cy="4351338"/>
          </a:xfrm>
        </p:spPr>
        <p:txBody>
          <a:bodyPr>
            <a:normAutofit/>
          </a:bodyPr>
          <a:lstStyle/>
          <a:p>
            <a:pPr marL="0" indent="0">
              <a:lnSpc>
                <a:spcPct val="130000"/>
              </a:lnSpc>
              <a:spcBef>
                <a:spcPts val="0"/>
              </a:spcBef>
              <a:buNone/>
            </a:pPr>
            <a:r>
              <a:rPr lang="pl-PL" sz="1800" dirty="0">
                <a:latin typeface="Lato" panose="020F0502020204030203" pitchFamily="34" charset="0"/>
                <a:ea typeface="Lato" panose="020F0502020204030203" pitchFamily="34" charset="0"/>
                <a:cs typeface="Lato" panose="020F0502020204030203" pitchFamily="34" charset="0"/>
              </a:rPr>
              <a:t>Przedsięwzięcie otrzymujące wsparcie musi obowiązkowo obejmować komponent inwestycyjny. W ramach tego komponentu kwalifikowalne wydatki obejmują inwestycje MŚP w projektowanie oraz produkcję towarów i usług, mające na celu dywersyfikację prowadzonej działalności gospodarczej, zwiększające odporność na sytuacje kryzysowe.</a:t>
            </a:r>
          </a:p>
          <a:p>
            <a:pPr marL="0" indent="0">
              <a:lnSpc>
                <a:spcPct val="130000"/>
              </a:lnSpc>
              <a:spcBef>
                <a:spcPts val="0"/>
              </a:spcBef>
              <a:buNone/>
            </a:pPr>
            <a:endParaRPr lang="pl-PL" sz="1800"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spcBef>
                <a:spcPts val="0"/>
              </a:spcBef>
              <a:buNone/>
            </a:pPr>
            <a:r>
              <a:rPr lang="pl-PL" sz="1800" dirty="0">
                <a:latin typeface="Lato" panose="020F0502020204030203" pitchFamily="34" charset="0"/>
                <a:ea typeface="Lato" panose="020F0502020204030203" pitchFamily="34" charset="0"/>
                <a:cs typeface="Lato" panose="020F0502020204030203" pitchFamily="34" charset="0"/>
              </a:rPr>
              <a:t>Przedsięwzięcie MŚP otrzymujące wsparcie może obejmować komponent szkoleniowy oraz doradczy, z zastrzeżeniem, że łączne wydatki kwalifikowalne na komponent szkoleniowy i doradczy nie przekraczają 30% kwoty wydatków kwalifikowalnych w przedsięwzięciu MŚP.</a:t>
            </a:r>
          </a:p>
          <a:p>
            <a:pPr marL="0" indent="0">
              <a:lnSpc>
                <a:spcPct val="130000"/>
              </a:lnSpc>
              <a:spcBef>
                <a:spcPts val="0"/>
              </a:spcBef>
              <a:buNone/>
            </a:pPr>
            <a:endParaRPr lang="pl-PL" sz="1800"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spcBef>
                <a:spcPts val="0"/>
              </a:spcBef>
              <a:buNone/>
            </a:pPr>
            <a:endParaRPr lang="pl-PL" sz="1800" dirty="0">
              <a:latin typeface="Lato" panose="020F0502020204030203" pitchFamily="34" charset="0"/>
              <a:ea typeface="Lato" panose="020F0502020204030203" pitchFamily="34" charset="0"/>
              <a:cs typeface="Lato" panose="020F0502020204030203" pitchFamily="34" charset="0"/>
            </a:endParaRPr>
          </a:p>
        </p:txBody>
      </p:sp>
      <p:sp>
        <p:nvSpPr>
          <p:cNvPr id="11" name="Prostokąt 10">
            <a:extLst>
              <a:ext uri="{FF2B5EF4-FFF2-40B4-BE49-F238E27FC236}">
                <a16:creationId xmlns:a16="http://schemas.microsoft.com/office/drawing/2014/main" id="{92523D49-80FC-E672-8617-3BD28EA0D36C}"/>
              </a:ext>
            </a:extLst>
          </p:cNvPr>
          <p:cNvSpPr/>
          <p:nvPr/>
        </p:nvSpPr>
        <p:spPr>
          <a:xfrm>
            <a:off x="11087651"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3F5FEF19-94CE-F9B3-DAC3-90CA469C7335}"/>
              </a:ext>
            </a:extLst>
          </p:cNvPr>
          <p:cNvSpPr txBox="1"/>
          <p:nvPr/>
        </p:nvSpPr>
        <p:spPr>
          <a:xfrm>
            <a:off x="11222827" y="157233"/>
            <a:ext cx="520563" cy="461665"/>
          </a:xfrm>
          <a:prstGeom prst="rect">
            <a:avLst/>
          </a:prstGeom>
          <a:noFill/>
        </p:spPr>
        <p:txBody>
          <a:bodyPr wrap="square" rtlCol="0">
            <a:spAutoFit/>
          </a:bodyPr>
          <a:lstStyle/>
          <a:p>
            <a:r>
              <a:rPr lang="pl-PL" sz="2400" dirty="0">
                <a:solidFill>
                  <a:schemeClr val="bg1"/>
                </a:solidFill>
              </a:rPr>
              <a:t>16</a:t>
            </a:r>
          </a:p>
        </p:txBody>
      </p:sp>
    </p:spTree>
    <p:extLst>
      <p:ext uri="{BB962C8B-B14F-4D97-AF65-F5344CB8AC3E}">
        <p14:creationId xmlns:p14="http://schemas.microsoft.com/office/powerpoint/2010/main" val="127474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4FCD26-3AD4-8A69-D816-948C5F9832C2}"/>
              </a:ext>
            </a:extLst>
          </p:cNvPr>
          <p:cNvSpPr>
            <a:spLocks noGrp="1"/>
          </p:cNvSpPr>
          <p:nvPr>
            <p:ph type="title"/>
          </p:nvPr>
        </p:nvSpPr>
        <p:spPr>
          <a:xfrm>
            <a:off x="838200" y="365125"/>
            <a:ext cx="10515600" cy="1953869"/>
          </a:xfrm>
        </p:spPr>
        <p:txBody>
          <a:bodyPr>
            <a:normAutofit/>
          </a:bodyPr>
          <a:lstStyle/>
          <a:p>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MŚP może otrzymać wsparcie na przedsięwzięcie, jeżeli realizuje działania w ramach następujących komponentów</a:t>
            </a:r>
            <a:r>
              <a:rPr lang="pl-PL" sz="3200" b="1" dirty="0">
                <a:solidFill>
                  <a:prstClr val="black"/>
                </a:solidFill>
                <a:latin typeface="Lato" panose="020F0502020204030203" pitchFamily="34" charset="0"/>
                <a:ea typeface="Lato" panose="020F0502020204030203" pitchFamily="34" charset="0"/>
                <a:cs typeface="Lato" panose="020F0502020204030203" pitchFamily="34" charset="0"/>
              </a:rPr>
              <a:t> (5 z 5)</a:t>
            </a:r>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t>
            </a:r>
            <a:endParaRPr lang="pl-PL" b="1" dirty="0"/>
          </a:p>
        </p:txBody>
      </p:sp>
      <p:grpSp>
        <p:nvGrpSpPr>
          <p:cNvPr id="4" name="Grupa 3">
            <a:extLst>
              <a:ext uri="{FF2B5EF4-FFF2-40B4-BE49-F238E27FC236}">
                <a16:creationId xmlns:a16="http://schemas.microsoft.com/office/drawing/2014/main" id="{DDD886D1-354D-5F7C-5CF9-23A3B737B105}"/>
              </a:ext>
            </a:extLst>
          </p:cNvPr>
          <p:cNvGrpSpPr/>
          <p:nvPr/>
        </p:nvGrpSpPr>
        <p:grpSpPr>
          <a:xfrm>
            <a:off x="0" y="409037"/>
            <a:ext cx="3093457" cy="142043"/>
            <a:chOff x="3653572" y="438181"/>
            <a:chExt cx="3093457" cy="142043"/>
          </a:xfrm>
        </p:grpSpPr>
        <p:cxnSp>
          <p:nvCxnSpPr>
            <p:cNvPr id="5" name="Łącznik prosty 4">
              <a:extLst>
                <a:ext uri="{FF2B5EF4-FFF2-40B4-BE49-F238E27FC236}">
                  <a16:creationId xmlns:a16="http://schemas.microsoft.com/office/drawing/2014/main" id="{2BFDAE62-4308-AD82-0EAF-38239E99833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9091FD08-744C-F92E-EB89-1A0182553398}"/>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415E5005-95DA-0984-A256-AB9423C88FE6}"/>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413E3C68-6EA5-0917-D09B-46A23FD5586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54B965D8-A025-0619-5C0B-0117F6A3C3D1}"/>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D6712BBA-1ADB-DC73-0F28-340BA7C6F628}"/>
              </a:ext>
            </a:extLst>
          </p:cNvPr>
          <p:cNvPicPr>
            <a:picLocks noChangeAspect="1"/>
          </p:cNvPicPr>
          <p:nvPr/>
        </p:nvPicPr>
        <p:blipFill rotWithShape="1">
          <a:blip r:embed="rId2"/>
          <a:srcRect l="39040" t="27634" r="6906" b="36055"/>
          <a:stretch/>
        </p:blipFill>
        <p:spPr>
          <a:xfrm>
            <a:off x="1" y="4886515"/>
            <a:ext cx="2347274" cy="1971484"/>
          </a:xfrm>
          <a:prstGeom prst="rect">
            <a:avLst/>
          </a:prstGeom>
        </p:spPr>
      </p:pic>
      <p:sp>
        <p:nvSpPr>
          <p:cNvPr id="3" name="Symbol zastępczy zawartości 2">
            <a:extLst>
              <a:ext uri="{FF2B5EF4-FFF2-40B4-BE49-F238E27FC236}">
                <a16:creationId xmlns:a16="http://schemas.microsoft.com/office/drawing/2014/main" id="{0A555366-85A7-5C59-129D-75FC51689FC5}"/>
              </a:ext>
            </a:extLst>
          </p:cNvPr>
          <p:cNvSpPr>
            <a:spLocks noGrp="1"/>
          </p:cNvSpPr>
          <p:nvPr>
            <p:ph idx="1"/>
          </p:nvPr>
        </p:nvSpPr>
        <p:spPr>
          <a:xfrm>
            <a:off x="838200" y="2234153"/>
            <a:ext cx="10515600" cy="3942810"/>
          </a:xfrm>
        </p:spPr>
        <p:txBody>
          <a:bodyPr>
            <a:normAutofit/>
          </a:bodyPr>
          <a:lstStyle/>
          <a:p>
            <a:pPr marL="0" indent="0">
              <a:lnSpc>
                <a:spcPct val="130000"/>
              </a:lnSpc>
              <a:spcBef>
                <a:spcPts val="0"/>
              </a:spcBef>
              <a:buNone/>
            </a:pPr>
            <a:r>
              <a:rPr lang="pl-PL" sz="1800" dirty="0">
                <a:latin typeface="Lato" panose="020F0502020204030203" pitchFamily="34" charset="0"/>
                <a:ea typeface="Lato" panose="020F0502020204030203" pitchFamily="34" charset="0"/>
                <a:cs typeface="Lato" panose="020F0502020204030203" pitchFamily="34" charset="0"/>
              </a:rPr>
              <a:t>Komponent szkoleniowy obejmuje wydatki MŚP mające na celu podnoszenie kwalifikacji i przekwalifikowanie pracowników.</a:t>
            </a:r>
          </a:p>
          <a:p>
            <a:pPr marL="0" indent="0">
              <a:lnSpc>
                <a:spcPct val="130000"/>
              </a:lnSpc>
              <a:spcBef>
                <a:spcPts val="0"/>
              </a:spcBef>
              <a:buNone/>
            </a:pPr>
            <a:endParaRPr lang="pl-PL" sz="1800"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spcBef>
                <a:spcPts val="0"/>
              </a:spcBef>
              <a:buNone/>
            </a:pPr>
            <a:r>
              <a:rPr lang="pl-PL" sz="1800" dirty="0">
                <a:latin typeface="Lato" panose="020F0502020204030203" pitchFamily="34" charset="0"/>
                <a:ea typeface="Lato" panose="020F0502020204030203" pitchFamily="34" charset="0"/>
                <a:cs typeface="Lato" panose="020F0502020204030203" pitchFamily="34" charset="0"/>
              </a:rPr>
              <a:t>Komponent doradczy obejmuje wydatki MŚP na usługi doradcze w zakresie realizacji przedsięwzięcia MŚP.</a:t>
            </a:r>
          </a:p>
          <a:p>
            <a:pPr marL="0" indent="0">
              <a:lnSpc>
                <a:spcPct val="130000"/>
              </a:lnSpc>
              <a:spcBef>
                <a:spcPts val="0"/>
              </a:spcBef>
              <a:buNone/>
            </a:pPr>
            <a:endParaRPr lang="pl-PL" sz="1800"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spcBef>
                <a:spcPts val="0"/>
              </a:spcBef>
              <a:buNone/>
            </a:pPr>
            <a:r>
              <a:rPr lang="pl-PL" sz="1800" dirty="0">
                <a:latin typeface="Lato" panose="020F0502020204030203" pitchFamily="34" charset="0"/>
                <a:ea typeface="Lato" panose="020F0502020204030203" pitchFamily="34" charset="0"/>
                <a:cs typeface="Lato" panose="020F0502020204030203" pitchFamily="34" charset="0"/>
              </a:rPr>
              <a:t>Wydatki w ramach komponentu szkoleniowego oraz doradczego nie mogą mieć charakteru ogólnego, ale muszą być ściśle związane z konkretnym przedsięwzięciem MŚP, które otrzymuje wsparcie.</a:t>
            </a:r>
          </a:p>
        </p:txBody>
      </p:sp>
      <p:sp>
        <p:nvSpPr>
          <p:cNvPr id="12" name="Prostokąt 11">
            <a:extLst>
              <a:ext uri="{FF2B5EF4-FFF2-40B4-BE49-F238E27FC236}">
                <a16:creationId xmlns:a16="http://schemas.microsoft.com/office/drawing/2014/main" id="{FB566F05-77DF-4940-BF4C-0D7407C7458B}"/>
              </a:ext>
            </a:extLst>
          </p:cNvPr>
          <p:cNvSpPr/>
          <p:nvPr/>
        </p:nvSpPr>
        <p:spPr>
          <a:xfrm>
            <a:off x="11087651"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6B3F8FBC-ACFC-27DA-3126-5A403F0586DC}"/>
              </a:ext>
            </a:extLst>
          </p:cNvPr>
          <p:cNvSpPr txBox="1"/>
          <p:nvPr/>
        </p:nvSpPr>
        <p:spPr>
          <a:xfrm>
            <a:off x="11222827" y="157233"/>
            <a:ext cx="520563" cy="461665"/>
          </a:xfrm>
          <a:prstGeom prst="rect">
            <a:avLst/>
          </a:prstGeom>
          <a:noFill/>
        </p:spPr>
        <p:txBody>
          <a:bodyPr wrap="square" rtlCol="0">
            <a:spAutoFit/>
          </a:bodyPr>
          <a:lstStyle/>
          <a:p>
            <a:r>
              <a:rPr lang="pl-PL" sz="2400" dirty="0">
                <a:solidFill>
                  <a:schemeClr val="bg1"/>
                </a:solidFill>
              </a:rPr>
              <a:t>17</a:t>
            </a:r>
          </a:p>
        </p:txBody>
      </p:sp>
    </p:spTree>
    <p:extLst>
      <p:ext uri="{BB962C8B-B14F-4D97-AF65-F5344CB8AC3E}">
        <p14:creationId xmlns:p14="http://schemas.microsoft.com/office/powerpoint/2010/main" val="1710235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8BDDEA-1EC5-5B89-FD94-A4EEC9B95A6E}"/>
              </a:ext>
            </a:extLst>
          </p:cNvPr>
          <p:cNvSpPr>
            <a:spLocks noGrp="1"/>
          </p:cNvSpPr>
          <p:nvPr>
            <p:ph type="title"/>
          </p:nvPr>
        </p:nvSpPr>
        <p:spPr>
          <a:xfrm>
            <a:off x="838200" y="681037"/>
            <a:ext cx="10515600" cy="1325563"/>
          </a:xfrm>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Jak rozumieć rozszerzenie lub dywersyfikację prowadzonej działalności?</a:t>
            </a:r>
          </a:p>
        </p:txBody>
      </p:sp>
      <p:grpSp>
        <p:nvGrpSpPr>
          <p:cNvPr id="4" name="Grupa 3">
            <a:extLst>
              <a:ext uri="{FF2B5EF4-FFF2-40B4-BE49-F238E27FC236}">
                <a16:creationId xmlns:a16="http://schemas.microsoft.com/office/drawing/2014/main" id="{BDDB5A79-894A-3C07-9500-D744ACB71FCD}"/>
              </a:ext>
            </a:extLst>
          </p:cNvPr>
          <p:cNvGrpSpPr/>
          <p:nvPr/>
        </p:nvGrpSpPr>
        <p:grpSpPr>
          <a:xfrm>
            <a:off x="0" y="409037"/>
            <a:ext cx="3093457" cy="142043"/>
            <a:chOff x="3653572" y="438181"/>
            <a:chExt cx="3093457" cy="142043"/>
          </a:xfrm>
        </p:grpSpPr>
        <p:cxnSp>
          <p:nvCxnSpPr>
            <p:cNvPr id="5" name="Łącznik prosty 4">
              <a:extLst>
                <a:ext uri="{FF2B5EF4-FFF2-40B4-BE49-F238E27FC236}">
                  <a16:creationId xmlns:a16="http://schemas.microsoft.com/office/drawing/2014/main" id="{749C611D-0766-17C9-C141-AC5CFBFC991F}"/>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B9876D7E-67EB-F078-89FD-19BC608B8E20}"/>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8919DCFF-680D-6CAD-E75B-3E1FCEE428A3}"/>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E7313D67-C40E-F9A2-2856-97DCB0AC5E0A}"/>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588F3257-7E55-839C-9655-BED0C2DCAD09}"/>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BFDE654A-D6C1-084B-087A-9B0C9BCF5016}"/>
              </a:ext>
            </a:extLst>
          </p:cNvPr>
          <p:cNvPicPr>
            <a:picLocks noChangeAspect="1"/>
          </p:cNvPicPr>
          <p:nvPr/>
        </p:nvPicPr>
        <p:blipFill rotWithShape="1">
          <a:blip r:embed="rId2"/>
          <a:srcRect l="39040" t="27634" r="6906" b="36055"/>
          <a:stretch/>
        </p:blipFill>
        <p:spPr>
          <a:xfrm>
            <a:off x="0" y="4506470"/>
            <a:ext cx="2799761" cy="2351529"/>
          </a:xfrm>
          <a:prstGeom prst="rect">
            <a:avLst/>
          </a:prstGeom>
        </p:spPr>
      </p:pic>
      <p:sp>
        <p:nvSpPr>
          <p:cNvPr id="3" name="Symbol zastępczy zawartości 2">
            <a:extLst>
              <a:ext uri="{FF2B5EF4-FFF2-40B4-BE49-F238E27FC236}">
                <a16:creationId xmlns:a16="http://schemas.microsoft.com/office/drawing/2014/main" id="{E9D521B9-CEFF-6D4E-FB25-93D92EB4E29F}"/>
              </a:ext>
            </a:extLst>
          </p:cNvPr>
          <p:cNvSpPr>
            <a:spLocks noGrp="1"/>
          </p:cNvSpPr>
          <p:nvPr>
            <p:ph idx="1"/>
          </p:nvPr>
        </p:nvSpPr>
        <p:spPr>
          <a:xfrm>
            <a:off x="838200" y="2150240"/>
            <a:ext cx="10515600" cy="3161155"/>
          </a:xfrm>
        </p:spPr>
        <p:txBody>
          <a:bodyPr>
            <a:normAutofit/>
          </a:bodyPr>
          <a:lstStyle/>
          <a:p>
            <a:pPr marL="0" lvl="0" indent="0"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Przez rozszerzenie lub dywersyfikację prowadzonej działalności gospodarczej rozumiane jest wzmocnienie prowadzonej działalności przedsiębiorstwa, realizacja nowych projektów, jak również przejście z jednego profilu działalności na inny profil działalności w ramach sektorów hotelarstwo, gastronomia (HoReCa), turystyka lub kultura objętych w każdym przypadku dokładnie sprecyzowanymi kodami PKD.</a:t>
            </a:r>
          </a:p>
          <a:p>
            <a:pPr marL="0" indent="0">
              <a:buNone/>
            </a:pPr>
            <a:endParaRPr lang="pl-PL" dirty="0"/>
          </a:p>
        </p:txBody>
      </p:sp>
      <p:grpSp>
        <p:nvGrpSpPr>
          <p:cNvPr id="11" name="Grupa 10">
            <a:extLst>
              <a:ext uri="{FF2B5EF4-FFF2-40B4-BE49-F238E27FC236}">
                <a16:creationId xmlns:a16="http://schemas.microsoft.com/office/drawing/2014/main" id="{A0945CC0-8D91-97E9-BE97-22B23186A4BC}"/>
              </a:ext>
            </a:extLst>
          </p:cNvPr>
          <p:cNvGrpSpPr/>
          <p:nvPr/>
        </p:nvGrpSpPr>
        <p:grpSpPr>
          <a:xfrm>
            <a:off x="11087651" y="0"/>
            <a:ext cx="790916" cy="776133"/>
            <a:chOff x="11084833" y="0"/>
            <a:chExt cx="790916" cy="776133"/>
          </a:xfrm>
        </p:grpSpPr>
        <p:sp>
          <p:nvSpPr>
            <p:cNvPr id="12" name="Prostokąt 11">
              <a:extLst>
                <a:ext uri="{FF2B5EF4-FFF2-40B4-BE49-F238E27FC236}">
                  <a16:creationId xmlns:a16="http://schemas.microsoft.com/office/drawing/2014/main" id="{763E8CB3-8AD2-73B8-D7B6-3F0A8C0DC681}"/>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3FE9B574-6A91-0192-6DC8-35A0A628E8E8}"/>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18</a:t>
              </a:r>
            </a:p>
          </p:txBody>
        </p:sp>
      </p:grpSp>
    </p:spTree>
    <p:extLst>
      <p:ext uri="{BB962C8B-B14F-4D97-AF65-F5344CB8AC3E}">
        <p14:creationId xmlns:p14="http://schemas.microsoft.com/office/powerpoint/2010/main" val="52936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a:extLst>
              <a:ext uri="{FF2B5EF4-FFF2-40B4-BE49-F238E27FC236}">
                <a16:creationId xmlns:a16="http://schemas.microsoft.com/office/drawing/2014/main" id="{DAEB70DD-BA4A-964E-8F42-690D07912A92}"/>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E65BCCC5-7FCF-764A-99DB-2FB7B697FD49}"/>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554FDA15-E859-4146-B7D8-431C83338D68}"/>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grpSp>
        <p:nvGrpSpPr>
          <p:cNvPr id="13" name="Grupa 12">
            <a:extLst>
              <a:ext uri="{FF2B5EF4-FFF2-40B4-BE49-F238E27FC236}">
                <a16:creationId xmlns:a16="http://schemas.microsoft.com/office/drawing/2014/main" id="{E7789111-DF7F-0F49-B73D-1A6C466ACB75}"/>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260FAAA6-829E-2E44-93F0-8D431459085B}"/>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C7241C8E-4555-CF41-A198-3A75402892F1}"/>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8" name="Obraz 17">
            <a:extLst>
              <a:ext uri="{FF2B5EF4-FFF2-40B4-BE49-F238E27FC236}">
                <a16:creationId xmlns:a16="http://schemas.microsoft.com/office/drawing/2014/main" id="{7E9C994E-BAA0-AA4E-B08F-986B97ED059D}"/>
              </a:ext>
            </a:extLst>
          </p:cNvPr>
          <p:cNvPicPr>
            <a:picLocks noChangeAspect="1"/>
          </p:cNvPicPr>
          <p:nvPr/>
        </p:nvPicPr>
        <p:blipFill>
          <a:blip r:embed="rId2"/>
          <a:stretch>
            <a:fillRect/>
          </a:stretch>
        </p:blipFill>
        <p:spPr>
          <a:xfrm>
            <a:off x="6095998" y="2375508"/>
            <a:ext cx="384021" cy="384021"/>
          </a:xfrm>
          <a:prstGeom prst="rect">
            <a:avLst/>
          </a:prstGeom>
        </p:spPr>
      </p:pic>
      <p:pic>
        <p:nvPicPr>
          <p:cNvPr id="19" name="Obraz 18">
            <a:extLst>
              <a:ext uri="{FF2B5EF4-FFF2-40B4-BE49-F238E27FC236}">
                <a16:creationId xmlns:a16="http://schemas.microsoft.com/office/drawing/2014/main" id="{4B844F87-47DD-C941-B243-0A5006060873}"/>
              </a:ext>
            </a:extLst>
          </p:cNvPr>
          <p:cNvPicPr>
            <a:picLocks noChangeAspect="1"/>
          </p:cNvPicPr>
          <p:nvPr/>
        </p:nvPicPr>
        <p:blipFill>
          <a:blip r:embed="rId2"/>
          <a:stretch>
            <a:fillRect/>
          </a:stretch>
        </p:blipFill>
        <p:spPr>
          <a:xfrm>
            <a:off x="6095997" y="3101331"/>
            <a:ext cx="384021" cy="384021"/>
          </a:xfrm>
          <a:prstGeom prst="rect">
            <a:avLst/>
          </a:prstGeom>
        </p:spPr>
      </p:pic>
      <p:pic>
        <p:nvPicPr>
          <p:cNvPr id="20" name="Obraz 19">
            <a:extLst>
              <a:ext uri="{FF2B5EF4-FFF2-40B4-BE49-F238E27FC236}">
                <a16:creationId xmlns:a16="http://schemas.microsoft.com/office/drawing/2014/main" id="{3D7FE979-71EA-8545-BA3A-29B65506AADB}"/>
              </a:ext>
            </a:extLst>
          </p:cNvPr>
          <p:cNvPicPr>
            <a:picLocks noChangeAspect="1"/>
          </p:cNvPicPr>
          <p:nvPr/>
        </p:nvPicPr>
        <p:blipFill>
          <a:blip r:embed="rId2"/>
          <a:stretch>
            <a:fillRect/>
          </a:stretch>
        </p:blipFill>
        <p:spPr>
          <a:xfrm>
            <a:off x="6086899" y="3837044"/>
            <a:ext cx="384021" cy="384021"/>
          </a:xfrm>
          <a:prstGeom prst="rect">
            <a:avLst/>
          </a:prstGeom>
        </p:spPr>
      </p:pic>
      <p:sp>
        <p:nvSpPr>
          <p:cNvPr id="21" name="pole tekstowe 20">
            <a:extLst>
              <a:ext uri="{FF2B5EF4-FFF2-40B4-BE49-F238E27FC236}">
                <a16:creationId xmlns:a16="http://schemas.microsoft.com/office/drawing/2014/main" id="{E049B4AD-2D67-C944-8F20-931D45191631}"/>
              </a:ext>
            </a:extLst>
          </p:cNvPr>
          <p:cNvSpPr txBox="1"/>
          <p:nvPr/>
        </p:nvSpPr>
        <p:spPr>
          <a:xfrm>
            <a:off x="6652130" y="3177590"/>
            <a:ext cx="4219957" cy="369332"/>
          </a:xfrm>
          <a:prstGeom prst="rect">
            <a:avLst/>
          </a:prstGeom>
          <a:noFill/>
        </p:spPr>
        <p:txBody>
          <a:bodyPr wrap="square" rtlCol="0">
            <a:spAutoFit/>
          </a:bodyPr>
          <a:lstStyle/>
          <a:p>
            <a:pPr algn="just"/>
            <a:r>
              <a:rPr lang="pl-PL" dirty="0">
                <a:latin typeface="Lato" panose="020F0502020204030203" pitchFamily="34" charset="0"/>
                <a:ea typeface="Lato" panose="020F0502020204030203" pitchFamily="34" charset="0"/>
                <a:cs typeface="Lato" panose="020F0502020204030203" pitchFamily="34" charset="0"/>
              </a:rPr>
              <a:t>małopolskiego</a:t>
            </a:r>
            <a:endParaRPr lang="pl-PL" dirty="0"/>
          </a:p>
        </p:txBody>
      </p:sp>
      <p:sp>
        <p:nvSpPr>
          <p:cNvPr id="23" name="pole tekstowe 22">
            <a:extLst>
              <a:ext uri="{FF2B5EF4-FFF2-40B4-BE49-F238E27FC236}">
                <a16:creationId xmlns:a16="http://schemas.microsoft.com/office/drawing/2014/main" id="{DFF0E50F-128D-A447-A1C2-954E192A9023}"/>
              </a:ext>
            </a:extLst>
          </p:cNvPr>
          <p:cNvSpPr txBox="1"/>
          <p:nvPr/>
        </p:nvSpPr>
        <p:spPr>
          <a:xfrm>
            <a:off x="6652131" y="2439130"/>
            <a:ext cx="4219957" cy="348813"/>
          </a:xfrm>
          <a:prstGeom prst="rect">
            <a:avLst/>
          </a:prstGeom>
          <a:noFill/>
        </p:spPr>
        <p:txBody>
          <a:bodyPr wrap="square" rtlCol="0">
            <a:spAutoFit/>
          </a:bodyPr>
          <a:lstStyle/>
          <a:p>
            <a:pPr algn="just">
              <a:lnSpc>
                <a:spcPts val="1960"/>
              </a:lnSpc>
            </a:pPr>
            <a:r>
              <a:rPr lang="pl-PL" dirty="0">
                <a:latin typeface="Lato" panose="020F0502020204030203" pitchFamily="34" charset="0"/>
                <a:ea typeface="Lato" panose="020F0502020204030203" pitchFamily="34" charset="0"/>
                <a:cs typeface="Lato" panose="020F0502020204030203" pitchFamily="34" charset="0"/>
              </a:rPr>
              <a:t>lubelskiego</a:t>
            </a:r>
            <a:endParaRPr lang="pl-PL" dirty="0"/>
          </a:p>
        </p:txBody>
      </p:sp>
      <p:sp>
        <p:nvSpPr>
          <p:cNvPr id="24" name="pole tekstowe 23">
            <a:extLst>
              <a:ext uri="{FF2B5EF4-FFF2-40B4-BE49-F238E27FC236}">
                <a16:creationId xmlns:a16="http://schemas.microsoft.com/office/drawing/2014/main" id="{12C26783-EBB2-444B-8B7F-C71FE3F01975}"/>
              </a:ext>
            </a:extLst>
          </p:cNvPr>
          <p:cNvSpPr txBox="1"/>
          <p:nvPr/>
        </p:nvSpPr>
        <p:spPr>
          <a:xfrm>
            <a:off x="6652129" y="3897074"/>
            <a:ext cx="4219957" cy="369332"/>
          </a:xfrm>
          <a:prstGeom prst="rect">
            <a:avLst/>
          </a:prstGeom>
          <a:noFill/>
        </p:spPr>
        <p:txBody>
          <a:bodyPr wrap="square" rtlCol="0">
            <a:spAutoFit/>
          </a:bodyPr>
          <a:lstStyle/>
          <a:p>
            <a:pPr algn="just"/>
            <a:r>
              <a:rPr lang="pl-PL" dirty="0">
                <a:latin typeface="Lato" panose="020F0502020204030203" pitchFamily="34" charset="0"/>
                <a:ea typeface="Lato" panose="020F0502020204030203" pitchFamily="34" charset="0"/>
                <a:cs typeface="Lato" panose="020F0502020204030203" pitchFamily="34" charset="0"/>
              </a:rPr>
              <a:t>podkarpackiego</a:t>
            </a:r>
            <a:endParaRPr lang="pl-PL" dirty="0"/>
          </a:p>
        </p:txBody>
      </p:sp>
      <p:grpSp>
        <p:nvGrpSpPr>
          <p:cNvPr id="2" name="Grupa 1">
            <a:extLst>
              <a:ext uri="{FF2B5EF4-FFF2-40B4-BE49-F238E27FC236}">
                <a16:creationId xmlns:a16="http://schemas.microsoft.com/office/drawing/2014/main" id="{53BC802B-76AE-C743-A7A8-39505597C785}"/>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DB96A3F5-528E-084E-B9D9-8935FDD92FB2}"/>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225978D2-48B0-FC42-97CC-CF55267B0CCC}"/>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01</a:t>
              </a:r>
            </a:p>
          </p:txBody>
        </p:sp>
      </p:grpSp>
      <p:pic>
        <p:nvPicPr>
          <p:cNvPr id="3" name="Obraz 2">
            <a:extLst>
              <a:ext uri="{FF2B5EF4-FFF2-40B4-BE49-F238E27FC236}">
                <a16:creationId xmlns:a16="http://schemas.microsoft.com/office/drawing/2014/main" id="{84DD9DD9-7D5C-1A75-B4C4-1EA468184CFE}"/>
              </a:ext>
            </a:extLst>
          </p:cNvPr>
          <p:cNvPicPr>
            <a:picLocks noChangeAspect="1"/>
          </p:cNvPicPr>
          <p:nvPr/>
        </p:nvPicPr>
        <p:blipFill rotWithShape="1">
          <a:blip r:embed="rId3"/>
          <a:srcRect l="39040" t="27634" r="6906" b="36055"/>
          <a:stretch/>
        </p:blipFill>
        <p:spPr>
          <a:xfrm>
            <a:off x="0" y="3379778"/>
            <a:ext cx="4073302" cy="3421181"/>
          </a:xfrm>
          <a:prstGeom prst="rect">
            <a:avLst/>
          </a:prstGeom>
        </p:spPr>
      </p:pic>
      <p:sp>
        <p:nvSpPr>
          <p:cNvPr id="4" name="Tytuł 3">
            <a:extLst>
              <a:ext uri="{FF2B5EF4-FFF2-40B4-BE49-F238E27FC236}">
                <a16:creationId xmlns:a16="http://schemas.microsoft.com/office/drawing/2014/main" id="{783A6267-DD2B-65C1-5D75-53BCFA77D482}"/>
              </a:ext>
            </a:extLst>
          </p:cNvPr>
          <p:cNvSpPr>
            <a:spLocks noGrp="1"/>
          </p:cNvSpPr>
          <p:nvPr>
            <p:ph type="title"/>
          </p:nvPr>
        </p:nvSpPr>
        <p:spPr>
          <a:xfrm>
            <a:off x="838200" y="966591"/>
            <a:ext cx="10515600" cy="724097"/>
          </a:xfrm>
        </p:spPr>
        <p:txBody>
          <a:bodyPr>
            <a:normAutofit/>
          </a:bodyPr>
          <a:lstStyle/>
          <a:p>
            <a:r>
              <a:rPr lang="pl-PL" sz="32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Projekt jest skierowany dla MŚP z województw:</a:t>
            </a:r>
            <a:endParaRPr lang="pl-PL" sz="3200" b="1" dirty="0">
              <a:latin typeface="Lato" panose="020F0502020204030203" pitchFamily="34" charset="0"/>
              <a:ea typeface="Lato" panose="020F0502020204030203" pitchFamily="34" charset="0"/>
              <a:cs typeface="Lato" panose="020F0502020204030203" pitchFamily="34" charset="0"/>
            </a:endParaRPr>
          </a:p>
        </p:txBody>
      </p:sp>
      <p:pic>
        <p:nvPicPr>
          <p:cNvPr id="9" name="Obraz 8">
            <a:extLst>
              <a:ext uri="{FF2B5EF4-FFF2-40B4-BE49-F238E27FC236}">
                <a16:creationId xmlns:a16="http://schemas.microsoft.com/office/drawing/2014/main" id="{1F0188FE-A7AB-1239-98CE-95197C4B27C6}"/>
              </a:ext>
            </a:extLst>
          </p:cNvPr>
          <p:cNvPicPr>
            <a:picLocks noChangeAspect="1"/>
          </p:cNvPicPr>
          <p:nvPr/>
        </p:nvPicPr>
        <p:blipFill>
          <a:blip r:embed="rId2"/>
          <a:stretch>
            <a:fillRect/>
          </a:stretch>
        </p:blipFill>
        <p:spPr>
          <a:xfrm>
            <a:off x="6086898" y="4562867"/>
            <a:ext cx="384021" cy="384021"/>
          </a:xfrm>
          <a:prstGeom prst="rect">
            <a:avLst/>
          </a:prstGeom>
        </p:spPr>
      </p:pic>
      <p:sp>
        <p:nvSpPr>
          <p:cNvPr id="10" name="pole tekstowe 9">
            <a:extLst>
              <a:ext uri="{FF2B5EF4-FFF2-40B4-BE49-F238E27FC236}">
                <a16:creationId xmlns:a16="http://schemas.microsoft.com/office/drawing/2014/main" id="{BD4B71A6-0EA0-BF40-ED0F-934E66FB930B}"/>
              </a:ext>
            </a:extLst>
          </p:cNvPr>
          <p:cNvSpPr txBox="1"/>
          <p:nvPr/>
        </p:nvSpPr>
        <p:spPr>
          <a:xfrm>
            <a:off x="6652128" y="4596572"/>
            <a:ext cx="4219957" cy="369332"/>
          </a:xfrm>
          <a:prstGeom prst="rect">
            <a:avLst/>
          </a:prstGeom>
          <a:noFill/>
        </p:spPr>
        <p:txBody>
          <a:bodyPr wrap="square" rtlCol="0">
            <a:spAutoFit/>
          </a:bodyPr>
          <a:lstStyle/>
          <a:p>
            <a:pPr algn="just"/>
            <a:r>
              <a:rPr lang="pl-PL" dirty="0">
                <a:latin typeface="Lato" panose="020F0502020204030203" pitchFamily="34" charset="0"/>
                <a:ea typeface="Lato" panose="020F0502020204030203" pitchFamily="34" charset="0"/>
                <a:cs typeface="Lato" panose="020F0502020204030203" pitchFamily="34" charset="0"/>
              </a:rPr>
              <a:t>świętokrzyskiego</a:t>
            </a:r>
            <a:endParaRPr lang="pl-PL" dirty="0"/>
          </a:p>
        </p:txBody>
      </p:sp>
    </p:spTree>
    <p:extLst>
      <p:ext uri="{BB962C8B-B14F-4D97-AF65-F5344CB8AC3E}">
        <p14:creationId xmlns:p14="http://schemas.microsoft.com/office/powerpoint/2010/main" val="78724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219D4C-AD80-4A85-2D66-7D9725035B70}"/>
              </a:ext>
            </a:extLst>
          </p:cNvPr>
          <p:cNvSpPr>
            <a:spLocks noGrp="1"/>
          </p:cNvSpPr>
          <p:nvPr>
            <p:ph type="title"/>
          </p:nvPr>
        </p:nvSpPr>
        <p:spPr>
          <a:xfrm>
            <a:off x="838200" y="365125"/>
            <a:ext cx="10515600" cy="2415782"/>
          </a:xfrm>
        </p:spPr>
        <p:txBody>
          <a:bodyPr>
            <a:noAutofit/>
          </a:bodyPr>
          <a:lstStyle/>
          <a:p>
            <a:r>
              <a:rPr lang="pl-PL" sz="3200" b="1" dirty="0">
                <a:latin typeface="Lato" panose="020F0502020204030203" pitchFamily="34" charset="0"/>
                <a:ea typeface="Lato" panose="020F0502020204030203" pitchFamily="34" charset="0"/>
                <a:cs typeface="Lato" panose="020F0502020204030203" pitchFamily="34" charset="0"/>
              </a:rPr>
              <a:t>Do złożenia wniosku i objęcia wsparciem uprawnieni są wyłącznie wnioskodawcy prowadzący działalność gospodarczą oznaczona kodem PKD zgodnym z poniższą listą (1 z 5):</a:t>
            </a:r>
          </a:p>
        </p:txBody>
      </p:sp>
      <p:grpSp>
        <p:nvGrpSpPr>
          <p:cNvPr id="4" name="Grupa 3">
            <a:extLst>
              <a:ext uri="{FF2B5EF4-FFF2-40B4-BE49-F238E27FC236}">
                <a16:creationId xmlns:a16="http://schemas.microsoft.com/office/drawing/2014/main" id="{48B0605E-5C85-7852-1BA5-F510987D18FB}"/>
              </a:ext>
            </a:extLst>
          </p:cNvPr>
          <p:cNvGrpSpPr/>
          <p:nvPr/>
        </p:nvGrpSpPr>
        <p:grpSpPr>
          <a:xfrm>
            <a:off x="0" y="409037"/>
            <a:ext cx="3093457" cy="142043"/>
            <a:chOff x="3653572" y="438181"/>
            <a:chExt cx="3093457" cy="142043"/>
          </a:xfrm>
        </p:grpSpPr>
        <p:cxnSp>
          <p:nvCxnSpPr>
            <p:cNvPr id="5" name="Łącznik prosty 4">
              <a:extLst>
                <a:ext uri="{FF2B5EF4-FFF2-40B4-BE49-F238E27FC236}">
                  <a16:creationId xmlns:a16="http://schemas.microsoft.com/office/drawing/2014/main" id="{DFE3E6DE-2B25-20FE-3891-BC1FC44E7262}"/>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084B3234-DFD3-5FB4-BBAB-E3ACF659E988}"/>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AFDB5F39-5314-1992-5186-1144E8EEB59C}"/>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EB5636F9-A43A-86B7-74A2-D82DAFA3AD8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D02222A4-FCA2-4CAB-AE77-4EFB2E2E9101}"/>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12ED713D-422C-0528-52E2-67924F56ABC2}"/>
              </a:ext>
            </a:extLst>
          </p:cNvPr>
          <p:cNvPicPr>
            <a:picLocks noChangeAspect="1"/>
          </p:cNvPicPr>
          <p:nvPr/>
        </p:nvPicPr>
        <p:blipFill rotWithShape="1">
          <a:blip r:embed="rId2"/>
          <a:srcRect l="39040" t="27634" r="6906" b="36055"/>
          <a:stretch/>
        </p:blipFill>
        <p:spPr>
          <a:xfrm>
            <a:off x="1" y="4704411"/>
            <a:ext cx="2564090" cy="2153588"/>
          </a:xfrm>
          <a:prstGeom prst="rect">
            <a:avLst/>
          </a:prstGeom>
        </p:spPr>
      </p:pic>
      <p:sp>
        <p:nvSpPr>
          <p:cNvPr id="3" name="Symbol zastępczy zawartości 2">
            <a:extLst>
              <a:ext uri="{FF2B5EF4-FFF2-40B4-BE49-F238E27FC236}">
                <a16:creationId xmlns:a16="http://schemas.microsoft.com/office/drawing/2014/main" id="{07C1A00F-A8D9-B40C-316D-EC953A6FE054}"/>
              </a:ext>
            </a:extLst>
          </p:cNvPr>
          <p:cNvSpPr>
            <a:spLocks noGrp="1"/>
          </p:cNvSpPr>
          <p:nvPr>
            <p:ph idx="1"/>
          </p:nvPr>
        </p:nvSpPr>
        <p:spPr>
          <a:xfrm>
            <a:off x="838200" y="2875175"/>
            <a:ext cx="10515600" cy="2667786"/>
          </a:xfrm>
        </p:spPr>
        <p:txBody>
          <a:bodyPr/>
          <a:lstStyle/>
          <a:p>
            <a:pPr marL="180000" marR="0" lvl="0" indent="-180000" algn="l" defTabSz="914400" rtl="0" eaLnBrk="1" fontAlgn="auto" latinLnBrk="0" hangingPunct="1">
              <a:lnSpc>
                <a:spcPct val="130000"/>
              </a:lnSpc>
              <a:spcBef>
                <a:spcPts val="0"/>
              </a:spcBef>
              <a:spcAft>
                <a:spcPts val="0"/>
              </a:spcAft>
              <a:buClr>
                <a:srgbClr val="000000"/>
              </a:buClr>
              <a:buSzTx/>
              <a:tabLst/>
              <a:defRPr/>
            </a:pPr>
            <a:r>
              <a:rPr kumimoji="0" lang="pl-PL" sz="18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55.10.Z </a:t>
            </a: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 Hotele i podobne obiekty zakwaterowania,</a:t>
            </a:r>
          </a:p>
          <a:p>
            <a:pPr marL="180000" marR="0" lvl="0" indent="-180000" algn="l" defTabSz="914400" rtl="0" eaLnBrk="1" fontAlgn="auto" latinLnBrk="0" hangingPunct="1">
              <a:lnSpc>
                <a:spcPct val="130000"/>
              </a:lnSpc>
              <a:spcBef>
                <a:spcPts val="0"/>
              </a:spcBef>
              <a:spcAft>
                <a:spcPts val="0"/>
              </a:spcAft>
              <a:buClr>
                <a:srgbClr val="000000"/>
              </a:buClr>
              <a:buSzTx/>
              <a:tabLst/>
              <a:defRPr/>
            </a:pPr>
            <a:r>
              <a:rPr kumimoji="0" lang="pl-PL" sz="18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55.20.Z</a:t>
            </a: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 - Obiekty noclegowe turystyczne i miejsca krótkotrwałego zakwaterowania,</a:t>
            </a:r>
          </a:p>
          <a:p>
            <a:pPr marL="180000" marR="0" lvl="0" indent="-180000" algn="l" defTabSz="914400" rtl="0" eaLnBrk="1" fontAlgn="auto" latinLnBrk="0" hangingPunct="1">
              <a:lnSpc>
                <a:spcPct val="130000"/>
              </a:lnSpc>
              <a:spcBef>
                <a:spcPts val="0"/>
              </a:spcBef>
              <a:spcAft>
                <a:spcPts val="0"/>
              </a:spcAft>
              <a:buClr>
                <a:srgbClr val="000000"/>
              </a:buClr>
              <a:buSzTx/>
              <a:tabLst/>
              <a:defRPr/>
            </a:pPr>
            <a:r>
              <a:rPr kumimoji="0" lang="pl-PL" sz="18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55.30.Z</a:t>
            </a: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 - Pola kempingowe (włączając pola dla pojazdów kempingowych) i pola namiotowe,</a:t>
            </a:r>
          </a:p>
          <a:p>
            <a:endParaRPr lang="pl-PL" dirty="0"/>
          </a:p>
        </p:txBody>
      </p:sp>
      <p:grpSp>
        <p:nvGrpSpPr>
          <p:cNvPr id="11" name="Grupa 10">
            <a:extLst>
              <a:ext uri="{FF2B5EF4-FFF2-40B4-BE49-F238E27FC236}">
                <a16:creationId xmlns:a16="http://schemas.microsoft.com/office/drawing/2014/main" id="{6379FDCA-A038-26AE-5F28-774DE9E948A0}"/>
              </a:ext>
            </a:extLst>
          </p:cNvPr>
          <p:cNvGrpSpPr/>
          <p:nvPr/>
        </p:nvGrpSpPr>
        <p:grpSpPr>
          <a:xfrm>
            <a:off x="11078224" y="0"/>
            <a:ext cx="790916" cy="776133"/>
            <a:chOff x="11084833" y="0"/>
            <a:chExt cx="790916" cy="776133"/>
          </a:xfrm>
        </p:grpSpPr>
        <p:sp>
          <p:nvSpPr>
            <p:cNvPr id="12" name="Prostokąt 11">
              <a:extLst>
                <a:ext uri="{FF2B5EF4-FFF2-40B4-BE49-F238E27FC236}">
                  <a16:creationId xmlns:a16="http://schemas.microsoft.com/office/drawing/2014/main" id="{E7DC7ECA-2B35-FA60-6E49-C2E64460EFEB}"/>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2AF193E5-60FB-8CBD-7A04-296D050F4B91}"/>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19</a:t>
              </a:r>
            </a:p>
          </p:txBody>
        </p:sp>
      </p:grpSp>
    </p:spTree>
    <p:extLst>
      <p:ext uri="{BB962C8B-B14F-4D97-AF65-F5344CB8AC3E}">
        <p14:creationId xmlns:p14="http://schemas.microsoft.com/office/powerpoint/2010/main" val="3156758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BA505D-D68E-0D47-940A-335BA068EE7A}"/>
              </a:ext>
            </a:extLst>
          </p:cNvPr>
          <p:cNvSpPr>
            <a:spLocks noGrp="1"/>
          </p:cNvSpPr>
          <p:nvPr>
            <p:ph type="title"/>
          </p:nvPr>
        </p:nvSpPr>
        <p:spPr>
          <a:xfrm>
            <a:off x="838200" y="673918"/>
            <a:ext cx="10515600" cy="1845347"/>
          </a:xfrm>
        </p:spPr>
        <p:txBody>
          <a:bodyPr>
            <a:noAutofit/>
          </a:bodyPr>
          <a:lstStyle/>
          <a:p>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Do złożenia wniosku i objęcia wsparciem uprawnieni są wyłącznie wnioskodawcy prowadzący działalność gospodarczą oznaczona kodem PKD zgodnym z poniższą listą</a:t>
            </a:r>
            <a:r>
              <a:rPr lang="pl-PL" sz="3200" b="1" dirty="0">
                <a:solidFill>
                  <a:prstClr val="black"/>
                </a:solidFill>
                <a:latin typeface="Lato" panose="020F0502020204030203" pitchFamily="34" charset="0"/>
                <a:ea typeface="Lato" panose="020F0502020204030203" pitchFamily="34" charset="0"/>
                <a:cs typeface="Lato" panose="020F0502020204030203" pitchFamily="34" charset="0"/>
              </a:rPr>
              <a:t> (2 z 5)</a:t>
            </a:r>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t>
            </a:r>
            <a:endParaRPr lang="pl-PL" sz="3200" b="1" dirty="0"/>
          </a:p>
        </p:txBody>
      </p:sp>
      <p:grpSp>
        <p:nvGrpSpPr>
          <p:cNvPr id="4" name="Grupa 3">
            <a:extLst>
              <a:ext uri="{FF2B5EF4-FFF2-40B4-BE49-F238E27FC236}">
                <a16:creationId xmlns:a16="http://schemas.microsoft.com/office/drawing/2014/main" id="{A0AFE009-2C45-259B-1F84-860AF71D1ADF}"/>
              </a:ext>
            </a:extLst>
          </p:cNvPr>
          <p:cNvGrpSpPr/>
          <p:nvPr/>
        </p:nvGrpSpPr>
        <p:grpSpPr>
          <a:xfrm>
            <a:off x="0" y="409037"/>
            <a:ext cx="3093457" cy="142043"/>
            <a:chOff x="3653572" y="438181"/>
            <a:chExt cx="3093457" cy="142043"/>
          </a:xfrm>
        </p:grpSpPr>
        <p:cxnSp>
          <p:nvCxnSpPr>
            <p:cNvPr id="5" name="Łącznik prosty 4">
              <a:extLst>
                <a:ext uri="{FF2B5EF4-FFF2-40B4-BE49-F238E27FC236}">
                  <a16:creationId xmlns:a16="http://schemas.microsoft.com/office/drawing/2014/main" id="{F6968B9F-9DF6-CA47-E86C-F376398AFF16}"/>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C371A67D-AFE8-A209-3E3B-F8784225C5C8}"/>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0B0B6261-F98C-1FF4-25A7-E84D6F09CB3B}"/>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FE386577-27BA-02CA-7694-5585044C9226}"/>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CDB3CC53-0655-F538-5DD7-6B8CE4CC1A4D}"/>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CC73D8A9-F80D-60D0-64E6-69D449F8C349}"/>
              </a:ext>
            </a:extLst>
          </p:cNvPr>
          <p:cNvPicPr>
            <a:picLocks noChangeAspect="1"/>
          </p:cNvPicPr>
          <p:nvPr/>
        </p:nvPicPr>
        <p:blipFill rotWithShape="1">
          <a:blip r:embed="rId2"/>
          <a:srcRect l="39040" t="27634" r="6906" b="36055"/>
          <a:stretch/>
        </p:blipFill>
        <p:spPr>
          <a:xfrm>
            <a:off x="1" y="4767755"/>
            <a:ext cx="2488672" cy="2090244"/>
          </a:xfrm>
          <a:prstGeom prst="rect">
            <a:avLst/>
          </a:prstGeom>
        </p:spPr>
      </p:pic>
      <p:sp>
        <p:nvSpPr>
          <p:cNvPr id="3" name="Symbol zastępczy zawartości 2">
            <a:extLst>
              <a:ext uri="{FF2B5EF4-FFF2-40B4-BE49-F238E27FC236}">
                <a16:creationId xmlns:a16="http://schemas.microsoft.com/office/drawing/2014/main" id="{A9A15508-61F4-E358-85C4-512F9EEA87E9}"/>
              </a:ext>
            </a:extLst>
          </p:cNvPr>
          <p:cNvSpPr>
            <a:spLocks noGrp="1"/>
          </p:cNvSpPr>
          <p:nvPr>
            <p:ph idx="1"/>
          </p:nvPr>
        </p:nvSpPr>
        <p:spPr>
          <a:xfrm>
            <a:off x="838200" y="2771479"/>
            <a:ext cx="10515600" cy="2790335"/>
          </a:xfrm>
        </p:spPr>
        <p:txBody>
          <a:bodyPr/>
          <a:lstStyle/>
          <a:p>
            <a:pPr marL="180000" marR="0" lvl="0" indent="-180000" algn="l" defTabSz="914400" rtl="0" eaLnBrk="1" fontAlgn="auto" latinLnBrk="0" hangingPunct="1">
              <a:lnSpc>
                <a:spcPct val="130000"/>
              </a:lnSpc>
              <a:spcBef>
                <a:spcPts val="0"/>
              </a:spcBef>
              <a:spcAft>
                <a:spcPts val="0"/>
              </a:spcAft>
              <a:buClr>
                <a:srgbClr val="000000"/>
              </a:buClr>
              <a:buSzTx/>
              <a:tabLst/>
              <a:defRPr/>
            </a:pPr>
            <a:r>
              <a:rPr kumimoji="0" lang="pl-PL" sz="18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56.10.A</a:t>
            </a: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 - Restauracje i inne stałe placówki gastronomiczne,</a:t>
            </a:r>
          </a:p>
          <a:p>
            <a:pPr marL="180000" marR="0" lvl="0" indent="-180000" algn="l" defTabSz="914400" rtl="0" eaLnBrk="1" fontAlgn="auto" latinLnBrk="0" hangingPunct="1">
              <a:lnSpc>
                <a:spcPct val="130000"/>
              </a:lnSpc>
              <a:spcBef>
                <a:spcPts val="0"/>
              </a:spcBef>
              <a:spcAft>
                <a:spcPts val="0"/>
              </a:spcAft>
              <a:buClr>
                <a:srgbClr val="000000"/>
              </a:buClr>
              <a:buSzTx/>
              <a:tabLst/>
              <a:defRPr/>
            </a:pPr>
            <a:r>
              <a:rPr kumimoji="0" lang="pl-PL" sz="18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56.10.B</a:t>
            </a: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 - Ruchome placówki gastronomiczne,</a:t>
            </a:r>
          </a:p>
          <a:p>
            <a:pPr marL="180000" marR="0" lvl="0" indent="-180000" algn="l" defTabSz="914400" rtl="0" eaLnBrk="1" fontAlgn="auto" latinLnBrk="0" hangingPunct="1">
              <a:lnSpc>
                <a:spcPct val="130000"/>
              </a:lnSpc>
              <a:spcBef>
                <a:spcPts val="0"/>
              </a:spcBef>
              <a:spcAft>
                <a:spcPts val="0"/>
              </a:spcAft>
              <a:buClr>
                <a:srgbClr val="000000"/>
              </a:buClr>
              <a:buSzTx/>
              <a:tabLst/>
              <a:defRPr/>
            </a:pPr>
            <a:r>
              <a:rPr kumimoji="0" lang="pl-PL" sz="18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56.21.Z</a:t>
            </a: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 - Przygotowywanie i dostarczanie żywności dla odbiorców zewnętrznych (</a:t>
            </a:r>
            <a:r>
              <a:rPr kumimoji="0" lang="pl-PL" sz="1800" b="0" i="0" u="none" strike="noStrike" kern="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katering</a:t>
            </a: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a:t>
            </a:r>
          </a:p>
          <a:p>
            <a:pPr marL="180000" marR="0" lvl="0" indent="-180000" algn="l" defTabSz="914400" rtl="0" eaLnBrk="1" fontAlgn="auto" latinLnBrk="0" hangingPunct="1">
              <a:lnSpc>
                <a:spcPct val="130000"/>
              </a:lnSpc>
              <a:spcBef>
                <a:spcPts val="0"/>
              </a:spcBef>
              <a:spcAft>
                <a:spcPts val="0"/>
              </a:spcAft>
              <a:buClr>
                <a:srgbClr val="000000"/>
              </a:buClr>
              <a:buSzTx/>
              <a:tabLst/>
              <a:defRPr/>
            </a:pPr>
            <a:r>
              <a:rPr kumimoji="0" lang="pl-PL" sz="18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56.29.Z</a:t>
            </a: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 - Pozostała usługowa działalność gastronomiczna,</a:t>
            </a:r>
          </a:p>
          <a:p>
            <a:pPr marL="180000" marR="0" lvl="0" indent="-180000" algn="l" defTabSz="914400" rtl="0" eaLnBrk="1" fontAlgn="auto" latinLnBrk="0" hangingPunct="1">
              <a:lnSpc>
                <a:spcPct val="130000"/>
              </a:lnSpc>
              <a:spcBef>
                <a:spcPts val="0"/>
              </a:spcBef>
              <a:spcAft>
                <a:spcPts val="0"/>
              </a:spcAft>
              <a:buClr>
                <a:srgbClr val="000000"/>
              </a:buClr>
              <a:buSzTx/>
              <a:tabLst/>
              <a:defRPr/>
            </a:pPr>
            <a:r>
              <a:rPr kumimoji="0" lang="pl-PL" sz="18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56.30.Z </a:t>
            </a: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 Przygotowywanie i podawanie napojów,</a:t>
            </a:r>
          </a:p>
          <a:p>
            <a:endParaRPr lang="pl-PL" dirty="0"/>
          </a:p>
        </p:txBody>
      </p:sp>
      <p:grpSp>
        <p:nvGrpSpPr>
          <p:cNvPr id="11" name="Grupa 10">
            <a:extLst>
              <a:ext uri="{FF2B5EF4-FFF2-40B4-BE49-F238E27FC236}">
                <a16:creationId xmlns:a16="http://schemas.microsoft.com/office/drawing/2014/main" id="{54AB593F-AB58-4AD3-7CA2-4259339D9FAA}"/>
              </a:ext>
            </a:extLst>
          </p:cNvPr>
          <p:cNvGrpSpPr/>
          <p:nvPr/>
        </p:nvGrpSpPr>
        <p:grpSpPr>
          <a:xfrm>
            <a:off x="11078224" y="0"/>
            <a:ext cx="790916" cy="776133"/>
            <a:chOff x="11084833" y="0"/>
            <a:chExt cx="790916" cy="776133"/>
          </a:xfrm>
        </p:grpSpPr>
        <p:sp>
          <p:nvSpPr>
            <p:cNvPr id="12" name="Prostokąt 11">
              <a:extLst>
                <a:ext uri="{FF2B5EF4-FFF2-40B4-BE49-F238E27FC236}">
                  <a16:creationId xmlns:a16="http://schemas.microsoft.com/office/drawing/2014/main" id="{E05D0791-5CB8-8D17-8FCC-9CE9A1B0F7D1}"/>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0813DC7B-79F1-4104-9B5D-A9C367CF397A}"/>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20</a:t>
              </a:r>
            </a:p>
          </p:txBody>
        </p:sp>
      </p:grpSp>
    </p:spTree>
    <p:extLst>
      <p:ext uri="{BB962C8B-B14F-4D97-AF65-F5344CB8AC3E}">
        <p14:creationId xmlns:p14="http://schemas.microsoft.com/office/powerpoint/2010/main" val="2192808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1735A3-4682-8388-763D-F33B7C11A2EA}"/>
              </a:ext>
            </a:extLst>
          </p:cNvPr>
          <p:cNvSpPr>
            <a:spLocks noGrp="1"/>
          </p:cNvSpPr>
          <p:nvPr>
            <p:ph type="title"/>
          </p:nvPr>
        </p:nvSpPr>
        <p:spPr>
          <a:xfrm>
            <a:off x="838200" y="959014"/>
            <a:ext cx="10515600" cy="1325563"/>
          </a:xfrm>
        </p:spPr>
        <p:txBody>
          <a:bodyPr>
            <a:noAutofit/>
          </a:bodyPr>
          <a:lstStyle/>
          <a:p>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Do złożenia wniosku i objęcia wsparciem uprawnieni są wyłącznie wnioskodawcy prowadzący działalność gospodarczą oznaczona kodem PKD zgodnym z poniższą listą</a:t>
            </a:r>
            <a:r>
              <a:rPr lang="pl-PL" sz="3200" b="1" dirty="0">
                <a:solidFill>
                  <a:prstClr val="black"/>
                </a:solidFill>
                <a:latin typeface="Lato" panose="020F0502020204030203" pitchFamily="34" charset="0"/>
                <a:ea typeface="Lato" panose="020F0502020204030203" pitchFamily="34" charset="0"/>
                <a:cs typeface="Lato" panose="020F0502020204030203" pitchFamily="34" charset="0"/>
              </a:rPr>
              <a:t> (3 z 5)</a:t>
            </a:r>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t>
            </a:r>
            <a:endParaRPr lang="pl-PL" sz="3200" b="1" dirty="0"/>
          </a:p>
        </p:txBody>
      </p:sp>
      <p:sp>
        <p:nvSpPr>
          <p:cNvPr id="3" name="Symbol zastępczy zawartości 2">
            <a:extLst>
              <a:ext uri="{FF2B5EF4-FFF2-40B4-BE49-F238E27FC236}">
                <a16:creationId xmlns:a16="http://schemas.microsoft.com/office/drawing/2014/main" id="{56EA2159-4866-9B04-7A4B-80B4BF6509E7}"/>
              </a:ext>
            </a:extLst>
          </p:cNvPr>
          <p:cNvSpPr>
            <a:spLocks noGrp="1"/>
          </p:cNvSpPr>
          <p:nvPr>
            <p:ph idx="1"/>
          </p:nvPr>
        </p:nvSpPr>
        <p:spPr>
          <a:xfrm>
            <a:off x="838200" y="3026005"/>
            <a:ext cx="10515600" cy="1753606"/>
          </a:xfrm>
        </p:spPr>
        <p:txBody>
          <a:bodyPr>
            <a:normAutofit/>
          </a:bodyPr>
          <a:lstStyle/>
          <a:p>
            <a:pPr marL="180000" indent="-180000">
              <a:lnSpc>
                <a:spcPct val="100000"/>
              </a:lnSpc>
              <a:spcBef>
                <a:spcPts val="0"/>
              </a:spcBef>
              <a:buClr>
                <a:srgbClr val="000000"/>
              </a:buClr>
              <a:defRPr/>
            </a:pPr>
            <a:r>
              <a:rPr kumimoji="0" lang="pl-PL" sz="18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59.14.Z</a:t>
            </a: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 - Działalność związana z projekcją filmów,</a:t>
            </a:r>
          </a:p>
          <a:p>
            <a:pPr marL="180000" indent="-180000">
              <a:lnSpc>
                <a:spcPct val="130000"/>
              </a:lnSpc>
              <a:spcBef>
                <a:spcPts val="0"/>
              </a:spcBef>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77.21.Z</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 Wypożyczanie i dzierżawa sprzętu rekreacyjnego i sportowego,</a:t>
            </a:r>
          </a:p>
          <a:p>
            <a:pPr marL="180000" indent="-180000">
              <a:lnSpc>
                <a:spcPct val="130000"/>
              </a:lnSpc>
              <a:spcBef>
                <a:spcPts val="0"/>
              </a:spcBef>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77.34.Z</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 Wynajem i dzierżawa środków transportu wodnego,</a:t>
            </a:r>
          </a:p>
          <a:p>
            <a:pPr marL="180000" indent="-180000">
              <a:lnSpc>
                <a:spcPct val="130000"/>
              </a:lnSpc>
              <a:spcBef>
                <a:spcPts val="0"/>
              </a:spcBef>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77.35.Z </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Wynajem i dzierżawa środków transportu lotniczego,</a:t>
            </a:r>
          </a:p>
          <a:p>
            <a:pPr marL="0" indent="0">
              <a:buNone/>
            </a:pPr>
            <a:endParaRPr lang="pl-PL" dirty="0"/>
          </a:p>
        </p:txBody>
      </p:sp>
      <p:grpSp>
        <p:nvGrpSpPr>
          <p:cNvPr id="4" name="Grupa 3">
            <a:extLst>
              <a:ext uri="{FF2B5EF4-FFF2-40B4-BE49-F238E27FC236}">
                <a16:creationId xmlns:a16="http://schemas.microsoft.com/office/drawing/2014/main" id="{8934F508-4C3B-CC3A-B3E7-66B24AC38897}"/>
              </a:ext>
            </a:extLst>
          </p:cNvPr>
          <p:cNvGrpSpPr/>
          <p:nvPr/>
        </p:nvGrpSpPr>
        <p:grpSpPr>
          <a:xfrm>
            <a:off x="0" y="409037"/>
            <a:ext cx="3093457" cy="142043"/>
            <a:chOff x="3653572" y="438181"/>
            <a:chExt cx="3093457" cy="142043"/>
          </a:xfrm>
        </p:grpSpPr>
        <p:cxnSp>
          <p:nvCxnSpPr>
            <p:cNvPr id="5" name="Łącznik prosty 4">
              <a:extLst>
                <a:ext uri="{FF2B5EF4-FFF2-40B4-BE49-F238E27FC236}">
                  <a16:creationId xmlns:a16="http://schemas.microsoft.com/office/drawing/2014/main" id="{D67BABBD-00CC-6A4D-0B10-A7E7D39FD8E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4026D78F-77D5-312C-AAED-DA1ADADDC5B7}"/>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2880E16A-5B84-7056-54EA-75B485437813}"/>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41B987DA-331E-5CB6-2B81-3D2833854781}"/>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8C6E7676-7FBC-7E0D-7A38-E28A65B3C9CB}"/>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2B01F150-362D-4B5F-1A4E-B173CF1EBF8C}"/>
              </a:ext>
            </a:extLst>
          </p:cNvPr>
          <p:cNvPicPr>
            <a:picLocks noChangeAspect="1"/>
          </p:cNvPicPr>
          <p:nvPr/>
        </p:nvPicPr>
        <p:blipFill rotWithShape="1">
          <a:blip r:embed="rId2"/>
          <a:srcRect l="39040" t="27634" r="6906" b="36055"/>
          <a:stretch/>
        </p:blipFill>
        <p:spPr>
          <a:xfrm>
            <a:off x="1" y="4568711"/>
            <a:ext cx="2725656" cy="2289288"/>
          </a:xfrm>
          <a:prstGeom prst="rect">
            <a:avLst/>
          </a:prstGeom>
        </p:spPr>
      </p:pic>
      <p:grpSp>
        <p:nvGrpSpPr>
          <p:cNvPr id="11" name="Grupa 10">
            <a:extLst>
              <a:ext uri="{FF2B5EF4-FFF2-40B4-BE49-F238E27FC236}">
                <a16:creationId xmlns:a16="http://schemas.microsoft.com/office/drawing/2014/main" id="{52D9D469-BF7C-EC52-FBC6-61D2B17E2566}"/>
              </a:ext>
            </a:extLst>
          </p:cNvPr>
          <p:cNvGrpSpPr/>
          <p:nvPr/>
        </p:nvGrpSpPr>
        <p:grpSpPr>
          <a:xfrm>
            <a:off x="11059371" y="0"/>
            <a:ext cx="790916" cy="776133"/>
            <a:chOff x="11084833" y="0"/>
            <a:chExt cx="790916" cy="776133"/>
          </a:xfrm>
        </p:grpSpPr>
        <p:sp>
          <p:nvSpPr>
            <p:cNvPr id="12" name="Prostokąt 11">
              <a:extLst>
                <a:ext uri="{FF2B5EF4-FFF2-40B4-BE49-F238E27FC236}">
                  <a16:creationId xmlns:a16="http://schemas.microsoft.com/office/drawing/2014/main" id="{E71D6672-986C-DD68-3D44-B66ECE441CAC}"/>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4A81E8DF-B9AD-E377-92D2-DA9E6E5710B2}"/>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21</a:t>
              </a:r>
            </a:p>
          </p:txBody>
        </p:sp>
      </p:grpSp>
    </p:spTree>
    <p:extLst>
      <p:ext uri="{BB962C8B-B14F-4D97-AF65-F5344CB8AC3E}">
        <p14:creationId xmlns:p14="http://schemas.microsoft.com/office/powerpoint/2010/main" val="1595110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E90B32-FD4D-0B19-98F9-4D2EB73F6C42}"/>
              </a:ext>
            </a:extLst>
          </p:cNvPr>
          <p:cNvSpPr>
            <a:spLocks noGrp="1"/>
          </p:cNvSpPr>
          <p:nvPr>
            <p:ph type="title"/>
          </p:nvPr>
        </p:nvSpPr>
        <p:spPr>
          <a:xfrm>
            <a:off x="838200" y="544235"/>
            <a:ext cx="10515600" cy="2104698"/>
          </a:xfrm>
        </p:spPr>
        <p:txBody>
          <a:bodyPr>
            <a:noAutofit/>
          </a:bodyPr>
          <a:lstStyle/>
          <a:p>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Do złożenia wniosku i objęcia wsparciem uprawnieni są wyłącznie wnioskodawcy prowadzący działalność gospodarczą oznaczona kodem PKD zgodnym z poniższą listą</a:t>
            </a:r>
            <a:r>
              <a:rPr lang="pl-PL" sz="3200" b="1" dirty="0">
                <a:solidFill>
                  <a:prstClr val="black"/>
                </a:solidFill>
                <a:latin typeface="Lato" panose="020F0502020204030203" pitchFamily="34" charset="0"/>
                <a:ea typeface="Lato" panose="020F0502020204030203" pitchFamily="34" charset="0"/>
                <a:cs typeface="Lato" panose="020F0502020204030203" pitchFamily="34" charset="0"/>
              </a:rPr>
              <a:t> (4 z 5)</a:t>
            </a:r>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t>
            </a:r>
            <a:endParaRPr lang="pl-PL" sz="3200" b="1" dirty="0"/>
          </a:p>
        </p:txBody>
      </p:sp>
      <p:grpSp>
        <p:nvGrpSpPr>
          <p:cNvPr id="6" name="Grupa 5">
            <a:extLst>
              <a:ext uri="{FF2B5EF4-FFF2-40B4-BE49-F238E27FC236}">
                <a16:creationId xmlns:a16="http://schemas.microsoft.com/office/drawing/2014/main" id="{B508C80F-B729-FCB7-7E33-6613B141FBF3}"/>
              </a:ext>
            </a:extLst>
          </p:cNvPr>
          <p:cNvGrpSpPr/>
          <p:nvPr/>
        </p:nvGrpSpPr>
        <p:grpSpPr>
          <a:xfrm>
            <a:off x="0" y="409037"/>
            <a:ext cx="3093457" cy="142043"/>
            <a:chOff x="3653572" y="438181"/>
            <a:chExt cx="3093457" cy="142043"/>
          </a:xfrm>
        </p:grpSpPr>
        <p:cxnSp>
          <p:nvCxnSpPr>
            <p:cNvPr id="7" name="Łącznik prosty 6">
              <a:extLst>
                <a:ext uri="{FF2B5EF4-FFF2-40B4-BE49-F238E27FC236}">
                  <a16:creationId xmlns:a16="http://schemas.microsoft.com/office/drawing/2014/main" id="{D27045BE-D1CB-C5BD-79F7-F0B7BB65703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DBD6FB31-AD37-CFBD-0DFC-EBCE6C89974B}"/>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9" name="Grupa 8">
            <a:extLst>
              <a:ext uri="{FF2B5EF4-FFF2-40B4-BE49-F238E27FC236}">
                <a16:creationId xmlns:a16="http://schemas.microsoft.com/office/drawing/2014/main" id="{16D472E1-C8DC-C85A-32AB-A5EF6327CAE3}"/>
              </a:ext>
            </a:extLst>
          </p:cNvPr>
          <p:cNvGrpSpPr/>
          <p:nvPr/>
        </p:nvGrpSpPr>
        <p:grpSpPr>
          <a:xfrm rot="10800000">
            <a:off x="5679928" y="6288055"/>
            <a:ext cx="6512072" cy="142043"/>
            <a:chOff x="234957" y="435006"/>
            <a:chExt cx="6512072" cy="142043"/>
          </a:xfrm>
        </p:grpSpPr>
        <p:cxnSp>
          <p:nvCxnSpPr>
            <p:cNvPr id="10" name="Łącznik prosty 9">
              <a:extLst>
                <a:ext uri="{FF2B5EF4-FFF2-40B4-BE49-F238E27FC236}">
                  <a16:creationId xmlns:a16="http://schemas.microsoft.com/office/drawing/2014/main" id="{1159B88C-57E6-3012-A963-DAC85B648907}"/>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1" name="Łącznik prosty 10">
              <a:extLst>
                <a:ext uri="{FF2B5EF4-FFF2-40B4-BE49-F238E27FC236}">
                  <a16:creationId xmlns:a16="http://schemas.microsoft.com/office/drawing/2014/main" id="{B34FD324-8F02-48A3-FBE6-0775E639BAC0}"/>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2" name="Obraz 11">
            <a:extLst>
              <a:ext uri="{FF2B5EF4-FFF2-40B4-BE49-F238E27FC236}">
                <a16:creationId xmlns:a16="http://schemas.microsoft.com/office/drawing/2014/main" id="{DCA6DDF0-84C7-EF34-4DF2-F9664A65ECA6}"/>
              </a:ext>
            </a:extLst>
          </p:cNvPr>
          <p:cNvPicPr>
            <a:picLocks noChangeAspect="1"/>
          </p:cNvPicPr>
          <p:nvPr/>
        </p:nvPicPr>
        <p:blipFill rotWithShape="1">
          <a:blip r:embed="rId2"/>
          <a:srcRect l="39040" t="27634" r="6906" b="36055"/>
          <a:stretch/>
        </p:blipFill>
        <p:spPr>
          <a:xfrm>
            <a:off x="1" y="4775671"/>
            <a:ext cx="2479246" cy="2082327"/>
          </a:xfrm>
          <a:prstGeom prst="rect">
            <a:avLst/>
          </a:prstGeom>
        </p:spPr>
      </p:pic>
      <p:sp>
        <p:nvSpPr>
          <p:cNvPr id="3" name="Symbol zastępczy zawartości 2">
            <a:extLst>
              <a:ext uri="{FF2B5EF4-FFF2-40B4-BE49-F238E27FC236}">
                <a16:creationId xmlns:a16="http://schemas.microsoft.com/office/drawing/2014/main" id="{DB3FBCBE-AABE-DF3E-46CC-54CA8167A6AD}"/>
              </a:ext>
            </a:extLst>
          </p:cNvPr>
          <p:cNvSpPr>
            <a:spLocks noGrp="1"/>
          </p:cNvSpPr>
          <p:nvPr>
            <p:ph idx="1"/>
          </p:nvPr>
        </p:nvSpPr>
        <p:spPr>
          <a:xfrm>
            <a:off x="838200" y="2733773"/>
            <a:ext cx="10515600" cy="2875175"/>
          </a:xfrm>
        </p:spPr>
        <p:txBody>
          <a:bodyPr>
            <a:normAutofit/>
          </a:bodyPr>
          <a:lstStyle/>
          <a:p>
            <a:pPr marL="180000" indent="-180000">
              <a:lnSpc>
                <a:spcPct val="130000"/>
              </a:lnSpc>
              <a:spcBef>
                <a:spcPts val="0"/>
              </a:spcBef>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79.11.A</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 Działalność agentów turystycznych,</a:t>
            </a:r>
          </a:p>
          <a:p>
            <a:pPr marL="180000" indent="-180000">
              <a:lnSpc>
                <a:spcPct val="130000"/>
              </a:lnSpc>
              <a:spcBef>
                <a:spcPts val="0"/>
              </a:spcBef>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79.11.B</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 Działalność pośredników turystycznych,</a:t>
            </a:r>
          </a:p>
          <a:p>
            <a:pPr marL="180000" indent="-180000">
              <a:lnSpc>
                <a:spcPct val="130000"/>
              </a:lnSpc>
              <a:spcBef>
                <a:spcPts val="0"/>
              </a:spcBef>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79.12.Z </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Działalność organizatorów turystyki,</a:t>
            </a:r>
          </a:p>
          <a:p>
            <a:pPr marL="180000" indent="-180000">
              <a:lnSpc>
                <a:spcPct val="130000"/>
              </a:lnSpc>
              <a:spcBef>
                <a:spcPts val="0"/>
              </a:spcBef>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79.90.A</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 Działalność pilotów wycieczek i przewodników turystycznych,</a:t>
            </a:r>
          </a:p>
          <a:p>
            <a:pPr marL="180000" indent="-180000">
              <a:lnSpc>
                <a:spcPct val="130000"/>
              </a:lnSpc>
              <a:spcBef>
                <a:spcPts val="0"/>
              </a:spcBef>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79.90.B </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Działalność w zakresie informacji turystycznej,</a:t>
            </a:r>
          </a:p>
          <a:p>
            <a:pPr marL="180000" indent="-180000">
              <a:lnSpc>
                <a:spcPct val="130000"/>
              </a:lnSpc>
              <a:spcBef>
                <a:spcPts val="0"/>
              </a:spcBef>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79.90.C </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Pozostała działalność usługowa w zakresie rezerwacji, gdzie indziej niesklasyfikowana,</a:t>
            </a:r>
          </a:p>
        </p:txBody>
      </p:sp>
      <p:grpSp>
        <p:nvGrpSpPr>
          <p:cNvPr id="13" name="Grupa 12">
            <a:extLst>
              <a:ext uri="{FF2B5EF4-FFF2-40B4-BE49-F238E27FC236}">
                <a16:creationId xmlns:a16="http://schemas.microsoft.com/office/drawing/2014/main" id="{65DF23DD-1734-F728-F2D8-36FA437521D0}"/>
              </a:ext>
            </a:extLst>
          </p:cNvPr>
          <p:cNvGrpSpPr/>
          <p:nvPr/>
        </p:nvGrpSpPr>
        <p:grpSpPr>
          <a:xfrm>
            <a:off x="11078224" y="0"/>
            <a:ext cx="790916" cy="776133"/>
            <a:chOff x="11084833" y="0"/>
            <a:chExt cx="790916" cy="776133"/>
          </a:xfrm>
        </p:grpSpPr>
        <p:sp>
          <p:nvSpPr>
            <p:cNvPr id="14" name="Prostokąt 13">
              <a:extLst>
                <a:ext uri="{FF2B5EF4-FFF2-40B4-BE49-F238E27FC236}">
                  <a16:creationId xmlns:a16="http://schemas.microsoft.com/office/drawing/2014/main" id="{0BDDAC89-ED08-3073-FE4F-572E1C06158C}"/>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9D21A29B-0191-48ED-1B9E-39DA887EA347}"/>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22</a:t>
              </a:r>
            </a:p>
          </p:txBody>
        </p:sp>
      </p:grpSp>
    </p:spTree>
    <p:extLst>
      <p:ext uri="{BB962C8B-B14F-4D97-AF65-F5344CB8AC3E}">
        <p14:creationId xmlns:p14="http://schemas.microsoft.com/office/powerpoint/2010/main" val="746237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C7D82B-DCA8-0745-19D1-426A9108DD33}"/>
              </a:ext>
            </a:extLst>
          </p:cNvPr>
          <p:cNvSpPr>
            <a:spLocks noGrp="1"/>
          </p:cNvSpPr>
          <p:nvPr>
            <p:ph type="title"/>
          </p:nvPr>
        </p:nvSpPr>
        <p:spPr>
          <a:xfrm>
            <a:off x="838200" y="716224"/>
            <a:ext cx="10515600" cy="1803040"/>
          </a:xfrm>
        </p:spPr>
        <p:txBody>
          <a:bodyPr>
            <a:noAutofit/>
          </a:bodyPr>
          <a:lstStyle/>
          <a:p>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Do złożenia wniosku i objęcia wsparciem uprawnieni są wyłącznie wnioskodawcy prowadzący działalność gospodarczą oznaczona kodem PKD zgodnym z poniższą listą</a:t>
            </a:r>
            <a:r>
              <a:rPr lang="pl-PL" sz="3200" b="1" dirty="0">
                <a:solidFill>
                  <a:prstClr val="black"/>
                </a:solidFill>
                <a:latin typeface="Lato" panose="020F0502020204030203" pitchFamily="34" charset="0"/>
                <a:ea typeface="Lato" panose="020F0502020204030203" pitchFamily="34" charset="0"/>
                <a:cs typeface="Lato" panose="020F0502020204030203" pitchFamily="34" charset="0"/>
              </a:rPr>
              <a:t> (5 z 5)</a:t>
            </a:r>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t>
            </a:r>
            <a:endParaRPr lang="pl-PL" sz="3200" b="1" dirty="0"/>
          </a:p>
        </p:txBody>
      </p:sp>
      <p:grpSp>
        <p:nvGrpSpPr>
          <p:cNvPr id="4" name="Grupa 3">
            <a:extLst>
              <a:ext uri="{FF2B5EF4-FFF2-40B4-BE49-F238E27FC236}">
                <a16:creationId xmlns:a16="http://schemas.microsoft.com/office/drawing/2014/main" id="{EC6A9F48-86AE-055E-9E0A-9B4D11839F3C}"/>
              </a:ext>
            </a:extLst>
          </p:cNvPr>
          <p:cNvGrpSpPr/>
          <p:nvPr/>
        </p:nvGrpSpPr>
        <p:grpSpPr>
          <a:xfrm>
            <a:off x="0" y="409037"/>
            <a:ext cx="3093457" cy="142043"/>
            <a:chOff x="3653572" y="438181"/>
            <a:chExt cx="3093457" cy="142043"/>
          </a:xfrm>
        </p:grpSpPr>
        <p:cxnSp>
          <p:nvCxnSpPr>
            <p:cNvPr id="5" name="Łącznik prosty 4">
              <a:extLst>
                <a:ext uri="{FF2B5EF4-FFF2-40B4-BE49-F238E27FC236}">
                  <a16:creationId xmlns:a16="http://schemas.microsoft.com/office/drawing/2014/main" id="{76A4494F-CE59-D0B2-5FA9-735859D86BEE}"/>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58B413C0-55BB-3F23-2A47-CD6DE357C27D}"/>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AA987945-84C1-D296-657B-65F4E448DF46}"/>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EE148620-C57E-13D1-99E9-DCCE07DDA5C4}"/>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3FC5A085-AACC-D26A-10E7-95E0F3FC3C94}"/>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654C2397-E020-9D38-A034-831870DA0B3A}"/>
              </a:ext>
            </a:extLst>
          </p:cNvPr>
          <p:cNvPicPr>
            <a:picLocks noChangeAspect="1"/>
          </p:cNvPicPr>
          <p:nvPr/>
        </p:nvPicPr>
        <p:blipFill rotWithShape="1">
          <a:blip r:embed="rId2"/>
          <a:srcRect l="39040" t="27634" r="6906" b="36055"/>
          <a:stretch/>
        </p:blipFill>
        <p:spPr>
          <a:xfrm>
            <a:off x="0" y="4585651"/>
            <a:ext cx="2705487" cy="2272348"/>
          </a:xfrm>
          <a:prstGeom prst="rect">
            <a:avLst/>
          </a:prstGeom>
        </p:spPr>
      </p:pic>
      <p:grpSp>
        <p:nvGrpSpPr>
          <p:cNvPr id="11" name="Grupa 10">
            <a:extLst>
              <a:ext uri="{FF2B5EF4-FFF2-40B4-BE49-F238E27FC236}">
                <a16:creationId xmlns:a16="http://schemas.microsoft.com/office/drawing/2014/main" id="{6094779D-96E6-6A8E-62FD-C6E9CAD55719}"/>
              </a:ext>
            </a:extLst>
          </p:cNvPr>
          <p:cNvGrpSpPr/>
          <p:nvPr/>
        </p:nvGrpSpPr>
        <p:grpSpPr>
          <a:xfrm>
            <a:off x="11068797" y="0"/>
            <a:ext cx="790916" cy="776133"/>
            <a:chOff x="11084833" y="0"/>
            <a:chExt cx="790916" cy="776133"/>
          </a:xfrm>
        </p:grpSpPr>
        <p:sp>
          <p:nvSpPr>
            <p:cNvPr id="12" name="Prostokąt 11">
              <a:extLst>
                <a:ext uri="{FF2B5EF4-FFF2-40B4-BE49-F238E27FC236}">
                  <a16:creationId xmlns:a16="http://schemas.microsoft.com/office/drawing/2014/main" id="{449E9758-DF30-D962-411C-33B6DB8E33CB}"/>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39CE6989-35E2-F4FA-7745-32E681C68FC3}"/>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23</a:t>
              </a:r>
            </a:p>
          </p:txBody>
        </p:sp>
      </p:grpSp>
      <p:sp>
        <p:nvSpPr>
          <p:cNvPr id="3" name="Symbol zastępczy zawartości 2">
            <a:extLst>
              <a:ext uri="{FF2B5EF4-FFF2-40B4-BE49-F238E27FC236}">
                <a16:creationId xmlns:a16="http://schemas.microsoft.com/office/drawing/2014/main" id="{B40959FD-4443-AE8A-E405-429BA207FB74}"/>
              </a:ext>
            </a:extLst>
          </p:cNvPr>
          <p:cNvSpPr>
            <a:spLocks noGrp="1"/>
          </p:cNvSpPr>
          <p:nvPr>
            <p:ph idx="1"/>
          </p:nvPr>
        </p:nvSpPr>
        <p:spPr>
          <a:xfrm>
            <a:off x="838199" y="2590286"/>
            <a:ext cx="11180976" cy="2291440"/>
          </a:xfrm>
        </p:spPr>
        <p:txBody>
          <a:bodyPr>
            <a:noAutofit/>
          </a:bodyPr>
          <a:lstStyle/>
          <a:p>
            <a:pPr marL="180000" indent="-180000">
              <a:lnSpc>
                <a:spcPct val="130000"/>
              </a:lnSpc>
              <a:spcBef>
                <a:spcPts val="0"/>
              </a:spcBef>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82.30.Z</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 Działalność związana z organizacją targów, wystaw i kongresów,</a:t>
            </a:r>
          </a:p>
          <a:p>
            <a:pPr marL="180000" indent="-180000">
              <a:lnSpc>
                <a:spcPct val="130000"/>
              </a:lnSpc>
              <a:spcBef>
                <a:spcPts val="0"/>
              </a:spcBef>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85.51.Z</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 Pozaszkolne formy edukacji sportowej oraz zajęć sportowych i rekreacyjnych,</a:t>
            </a:r>
          </a:p>
          <a:p>
            <a:pPr marL="180000" indent="-180000">
              <a:lnSpc>
                <a:spcPct val="130000"/>
              </a:lnSpc>
              <a:spcBef>
                <a:spcPts val="0"/>
              </a:spcBef>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91.02.Z</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 Działalność muzeów,</a:t>
            </a:r>
          </a:p>
          <a:p>
            <a:pPr marL="180000" indent="-180000">
              <a:lnSpc>
                <a:spcPct val="130000"/>
              </a:lnSpc>
              <a:spcBef>
                <a:spcPts val="0"/>
              </a:spcBef>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91.03.Z</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 Działalność historycznych miejsc i budynków oraz podobnych atrakcji turystycznych,</a:t>
            </a:r>
          </a:p>
          <a:p>
            <a:pPr marL="180000" indent="-180000">
              <a:lnSpc>
                <a:spcPct val="130000"/>
              </a:lnSpc>
              <a:spcBef>
                <a:spcPts val="0"/>
              </a:spcBef>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91.04.Z</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 Działalność ogrodów botanicznych i zoologicznych oraz obszarów i obiektów ochrony przyrody,</a:t>
            </a:r>
          </a:p>
          <a:p>
            <a:pPr marL="180000" indent="-180000">
              <a:lnSpc>
                <a:spcPct val="130000"/>
              </a:lnSpc>
              <a:spcBef>
                <a:spcPts val="0"/>
              </a:spcBef>
            </a:pPr>
            <a:r>
              <a:rPr kumimoji="0" lang="pl-PL" sz="18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96.04.Z</a:t>
            </a:r>
            <a:r>
              <a:rPr kumimoji="0" lang="pl-PL" sz="180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 - Działalność usługowa związana z poprawą kondycji fizycznej.</a:t>
            </a:r>
            <a:endParaRPr lang="pl-PL" sz="1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1426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910781-13A4-0B01-3F7D-A399D5B58E23}"/>
              </a:ext>
            </a:extLst>
          </p:cNvPr>
          <p:cNvSpPr>
            <a:spLocks noGrp="1"/>
          </p:cNvSpPr>
          <p:nvPr>
            <p:ph type="title"/>
          </p:nvPr>
        </p:nvSpPr>
        <p:spPr/>
        <p:txBody>
          <a:bodyPr>
            <a:normAutofit/>
          </a:bodyPr>
          <a:lstStyle/>
          <a:p>
            <a:r>
              <a:rPr lang="pl-PL" sz="32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Zasady finansowania przedsięwzięć MŚP:</a:t>
            </a:r>
            <a:endParaRPr lang="pl-PL" sz="3200" b="1" dirty="0">
              <a:latin typeface="Lato" panose="020F0502020204030203" pitchFamily="34" charset="0"/>
              <a:ea typeface="Lato" panose="020F0502020204030203" pitchFamily="34" charset="0"/>
              <a:cs typeface="Lato" panose="020F0502020204030203" pitchFamily="34" charset="0"/>
            </a:endParaRPr>
          </a:p>
        </p:txBody>
      </p:sp>
      <p:grpSp>
        <p:nvGrpSpPr>
          <p:cNvPr id="5" name="Grupa 4">
            <a:extLst>
              <a:ext uri="{FF2B5EF4-FFF2-40B4-BE49-F238E27FC236}">
                <a16:creationId xmlns:a16="http://schemas.microsoft.com/office/drawing/2014/main" id="{7210369A-5EA2-37EF-52B4-77C867F16552}"/>
              </a:ext>
            </a:extLst>
          </p:cNvPr>
          <p:cNvGrpSpPr/>
          <p:nvPr/>
        </p:nvGrpSpPr>
        <p:grpSpPr>
          <a:xfrm>
            <a:off x="0" y="409037"/>
            <a:ext cx="3093457" cy="142043"/>
            <a:chOff x="3653572" y="438181"/>
            <a:chExt cx="3093457" cy="142043"/>
          </a:xfrm>
        </p:grpSpPr>
        <p:cxnSp>
          <p:nvCxnSpPr>
            <p:cNvPr id="6" name="Łącznik prosty 5">
              <a:extLst>
                <a:ext uri="{FF2B5EF4-FFF2-40B4-BE49-F238E27FC236}">
                  <a16:creationId xmlns:a16="http://schemas.microsoft.com/office/drawing/2014/main" id="{EE507A44-B792-E455-29F9-7733A7858685}"/>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62CC282A-4D3A-4188-E731-7274EA798DED}"/>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8" name="Grupa 7">
            <a:extLst>
              <a:ext uri="{FF2B5EF4-FFF2-40B4-BE49-F238E27FC236}">
                <a16:creationId xmlns:a16="http://schemas.microsoft.com/office/drawing/2014/main" id="{F030A866-72CB-9B89-0FB8-35274226184B}"/>
              </a:ext>
            </a:extLst>
          </p:cNvPr>
          <p:cNvGrpSpPr/>
          <p:nvPr/>
        </p:nvGrpSpPr>
        <p:grpSpPr>
          <a:xfrm rot="10800000">
            <a:off x="5679928" y="6288055"/>
            <a:ext cx="6512072" cy="142043"/>
            <a:chOff x="234957" y="435006"/>
            <a:chExt cx="6512072" cy="142043"/>
          </a:xfrm>
        </p:grpSpPr>
        <p:cxnSp>
          <p:nvCxnSpPr>
            <p:cNvPr id="9" name="Łącznik prosty 8">
              <a:extLst>
                <a:ext uri="{FF2B5EF4-FFF2-40B4-BE49-F238E27FC236}">
                  <a16:creationId xmlns:a16="http://schemas.microsoft.com/office/drawing/2014/main" id="{6DC56DA0-B789-59E8-0093-D6DA41E85423}"/>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76BE9C91-4129-A17E-CF0D-A07910A51F85}"/>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FC9C05C0-F40A-D6D8-37E8-BF5B4992D86A}"/>
              </a:ext>
            </a:extLst>
          </p:cNvPr>
          <p:cNvGrpSpPr/>
          <p:nvPr/>
        </p:nvGrpSpPr>
        <p:grpSpPr>
          <a:xfrm>
            <a:off x="11078224" y="0"/>
            <a:ext cx="790916" cy="776133"/>
            <a:chOff x="11084833" y="0"/>
            <a:chExt cx="790916" cy="776133"/>
          </a:xfrm>
        </p:grpSpPr>
        <p:sp>
          <p:nvSpPr>
            <p:cNvPr id="12" name="Prostokąt 11">
              <a:extLst>
                <a:ext uri="{FF2B5EF4-FFF2-40B4-BE49-F238E27FC236}">
                  <a16:creationId xmlns:a16="http://schemas.microsoft.com/office/drawing/2014/main" id="{2FA312FE-CEFB-08B1-217C-939F8463AE31}"/>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546497B7-68AB-8C56-DCEF-3C8329E621C3}"/>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24</a:t>
              </a:r>
            </a:p>
          </p:txBody>
        </p:sp>
      </p:grpSp>
      <p:pic>
        <p:nvPicPr>
          <p:cNvPr id="4" name="Obraz 3">
            <a:extLst>
              <a:ext uri="{FF2B5EF4-FFF2-40B4-BE49-F238E27FC236}">
                <a16:creationId xmlns:a16="http://schemas.microsoft.com/office/drawing/2014/main" id="{63E38A15-B128-1FBB-64CE-097BC8C6A620}"/>
              </a:ext>
            </a:extLst>
          </p:cNvPr>
          <p:cNvPicPr>
            <a:picLocks noChangeAspect="1"/>
          </p:cNvPicPr>
          <p:nvPr/>
        </p:nvPicPr>
        <p:blipFill rotWithShape="1">
          <a:blip r:embed="rId2"/>
          <a:srcRect l="39040" t="27634" r="6906" b="36055"/>
          <a:stretch/>
        </p:blipFill>
        <p:spPr>
          <a:xfrm>
            <a:off x="1" y="4259795"/>
            <a:ext cx="3093455" cy="2598204"/>
          </a:xfrm>
          <a:prstGeom prst="rect">
            <a:avLst/>
          </a:prstGeom>
        </p:spPr>
      </p:pic>
      <p:sp>
        <p:nvSpPr>
          <p:cNvPr id="3" name="Symbol zastępczy zawartości 2">
            <a:extLst>
              <a:ext uri="{FF2B5EF4-FFF2-40B4-BE49-F238E27FC236}">
                <a16:creationId xmlns:a16="http://schemas.microsoft.com/office/drawing/2014/main" id="{B44C2554-AC5B-AC14-ED36-F2131AD0297B}"/>
              </a:ext>
            </a:extLst>
          </p:cNvPr>
          <p:cNvSpPr>
            <a:spLocks noGrp="1"/>
          </p:cNvSpPr>
          <p:nvPr>
            <p:ph idx="1"/>
          </p:nvPr>
        </p:nvSpPr>
        <p:spPr>
          <a:xfrm>
            <a:off x="838200" y="1825624"/>
            <a:ext cx="10515600" cy="2730245"/>
          </a:xfrm>
        </p:spPr>
        <p:txBody>
          <a:bodyPr>
            <a:normAutofit/>
          </a:bodyPr>
          <a:lstStyle/>
          <a:p>
            <a:pPr marL="0" lvl="0" indent="0" algn="l"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Kwota wsparcia na jedno przedsięwzięcie MŚP wynosi:</a:t>
            </a:r>
          </a:p>
          <a:p>
            <a:pPr marL="0" lvl="0" indent="0" algn="l" rtl="0">
              <a:lnSpc>
                <a:spcPct val="130000"/>
              </a:lnSpc>
              <a:spcBef>
                <a:spcPts val="0"/>
              </a:spcBef>
              <a:spcAft>
                <a:spcPts val="0"/>
              </a:spcAft>
              <a:buNone/>
            </a:pPr>
            <a:endPar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lvl="1">
              <a:lnSpc>
                <a:spcPct val="130000"/>
              </a:lnSpc>
              <a:spcBef>
                <a:spcPts val="0"/>
              </a:spcBef>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minimalna: </a:t>
            </a: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50 tys. zł</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(słownie: pięćdziesiąt tysięcy złotych),</a:t>
            </a:r>
          </a:p>
          <a:p>
            <a:pPr lvl="1">
              <a:lnSpc>
                <a:spcPct val="130000"/>
              </a:lnSpc>
              <a:spcBef>
                <a:spcPts val="0"/>
              </a:spcBef>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maksymalna: </a:t>
            </a: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540 tys. zł</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(słownie: pięćset czterdzieści tysięcy złotych).</a:t>
            </a:r>
          </a:p>
          <a:p>
            <a:pPr marL="0" lvl="1" indent="0">
              <a:lnSpc>
                <a:spcPct val="130000"/>
              </a:lnSpc>
              <a:spcBef>
                <a:spcPts val="0"/>
              </a:spcBef>
              <a:buNone/>
            </a:pPr>
            <a:endPar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marL="0" lvl="1" indent="0">
              <a:lnSpc>
                <a:spcPct val="130000"/>
              </a:lnSpc>
              <a:spcBef>
                <a:spcPts val="0"/>
              </a:spcBef>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Maksymalna wartość kosztów kwalifikowalnych przedsięwzięcia MŚP wynosi 600 tys. zł (słownie: sześćset tysięcy złotych).</a:t>
            </a:r>
          </a:p>
          <a:p>
            <a:pPr marL="0" lvl="1" indent="0">
              <a:lnSpc>
                <a:spcPct val="130000"/>
              </a:lnSpc>
              <a:spcBef>
                <a:spcPts val="0"/>
              </a:spcBef>
              <a:buNone/>
            </a:pPr>
            <a:endPar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758234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A1DD6-BA4B-0347-DBE1-37B3ABCF10DB}"/>
              </a:ext>
            </a:extLst>
          </p:cNvPr>
          <p:cNvSpPr>
            <a:spLocks noGrp="1"/>
          </p:cNvSpPr>
          <p:nvPr>
            <p:ph type="title"/>
          </p:nvPr>
        </p:nvSpPr>
        <p:spPr/>
        <p:txBody>
          <a:bodyPr/>
          <a:lstStyle/>
          <a:p>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sym typeface="Calibri"/>
              </a:rPr>
              <a:t>Limity wsparcia przedsięwzięć MŚP (1 z 2):</a:t>
            </a:r>
            <a:endParaRPr lang="pl-PL" b="1" dirty="0"/>
          </a:p>
        </p:txBody>
      </p:sp>
      <p:pic>
        <p:nvPicPr>
          <p:cNvPr id="4" name="Obraz 3">
            <a:extLst>
              <a:ext uri="{FF2B5EF4-FFF2-40B4-BE49-F238E27FC236}">
                <a16:creationId xmlns:a16="http://schemas.microsoft.com/office/drawing/2014/main" id="{33B03B44-8710-9D9B-EE0F-6C91CB01E7EA}"/>
              </a:ext>
            </a:extLst>
          </p:cNvPr>
          <p:cNvPicPr>
            <a:picLocks noChangeAspect="1"/>
          </p:cNvPicPr>
          <p:nvPr/>
        </p:nvPicPr>
        <p:blipFill rotWithShape="1">
          <a:blip r:embed="rId2"/>
          <a:srcRect l="19126" t="46444" r="26820" b="17245"/>
          <a:stretch/>
        </p:blipFill>
        <p:spPr>
          <a:xfrm>
            <a:off x="8610630" y="1929"/>
            <a:ext cx="3581370" cy="2986368"/>
          </a:xfrm>
          <a:prstGeom prst="rect">
            <a:avLst/>
          </a:prstGeom>
        </p:spPr>
      </p:pic>
      <p:sp>
        <p:nvSpPr>
          <p:cNvPr id="3" name="Symbol zastępczy zawartości 2">
            <a:extLst>
              <a:ext uri="{FF2B5EF4-FFF2-40B4-BE49-F238E27FC236}">
                <a16:creationId xmlns:a16="http://schemas.microsoft.com/office/drawing/2014/main" id="{160457AC-90A4-E62C-553C-FE6358AB16F2}"/>
              </a:ext>
            </a:extLst>
          </p:cNvPr>
          <p:cNvSpPr>
            <a:spLocks noGrp="1"/>
          </p:cNvSpPr>
          <p:nvPr>
            <p:ph idx="1"/>
          </p:nvPr>
        </p:nvSpPr>
        <p:spPr/>
        <p:txBody>
          <a:bodyPr>
            <a:normAutofit/>
          </a:bodyPr>
          <a:lstStyle/>
          <a:p>
            <a:pPr marL="0" indent="0">
              <a:lnSpc>
                <a:spcPct val="130000"/>
              </a:lnSpc>
              <a:spcBef>
                <a:spcPts val="0"/>
              </a:spcBef>
              <a:buNone/>
            </a:pPr>
            <a:r>
              <a:rPr lang="pl-PL" sz="1800" dirty="0">
                <a:effectLst/>
                <a:latin typeface="Lato" panose="020F0502020204030203" pitchFamily="34" charset="0"/>
                <a:ea typeface="Lato" panose="020F0502020204030203" pitchFamily="34" charset="0"/>
                <a:cs typeface="Lato" panose="020F0502020204030203" pitchFamily="34" charset="0"/>
              </a:rPr>
              <a:t>Maksymalna intensywność wsparcia przedsięwzięcia MŚP nie może przekroczyć 90%</a:t>
            </a:r>
            <a:r>
              <a:rPr lang="pl-PL" sz="1800" b="1" dirty="0">
                <a:effectLst/>
                <a:latin typeface="Lato" panose="020F0502020204030203" pitchFamily="34" charset="0"/>
                <a:ea typeface="Lato" panose="020F0502020204030203" pitchFamily="34" charset="0"/>
                <a:cs typeface="Lato" panose="020F0502020204030203" pitchFamily="34" charset="0"/>
              </a:rPr>
              <a:t> </a:t>
            </a:r>
            <a:r>
              <a:rPr lang="pl-PL" sz="1800" dirty="0">
                <a:effectLst/>
                <a:latin typeface="Lato" panose="020F0502020204030203" pitchFamily="34" charset="0"/>
                <a:ea typeface="Lato" panose="020F0502020204030203" pitchFamily="34" charset="0"/>
                <a:cs typeface="Lato" panose="020F0502020204030203" pitchFamily="34" charset="0"/>
              </a:rPr>
              <a:t>kosztów kwalifikowalnych. Intensywność wsparcia na poszczególne komponenty realizowane w ramach przedsięwzięcia MŚP musi być jednakowa.</a:t>
            </a:r>
          </a:p>
          <a:p>
            <a:pPr marL="0" indent="0">
              <a:lnSpc>
                <a:spcPct val="130000"/>
              </a:lnSpc>
              <a:spcBef>
                <a:spcPts val="0"/>
              </a:spcBef>
              <a:buNone/>
            </a:pPr>
            <a:endParaRPr lang="pl-PL" sz="1800" dirty="0">
              <a:effectLst/>
              <a:latin typeface="Lato" panose="020F0502020204030203" pitchFamily="34" charset="0"/>
              <a:ea typeface="Lato" panose="020F0502020204030203" pitchFamily="34" charset="0"/>
              <a:cs typeface="Lato" panose="020F0502020204030203" pitchFamily="34" charset="0"/>
            </a:endParaRPr>
          </a:p>
          <a:p>
            <a:pPr marL="0" indent="0">
              <a:lnSpc>
                <a:spcPct val="130000"/>
              </a:lnSpc>
              <a:spcBef>
                <a:spcPts val="0"/>
              </a:spcBef>
              <a:buNone/>
            </a:pPr>
            <a:r>
              <a:rPr lang="pl-PL" sz="1800" dirty="0">
                <a:effectLst/>
                <a:latin typeface="Lato" panose="020F0502020204030203" pitchFamily="34" charset="0"/>
                <a:ea typeface="Lato" panose="020F0502020204030203" pitchFamily="34" charset="0"/>
                <a:cs typeface="Lato" panose="020F0502020204030203" pitchFamily="34" charset="0"/>
              </a:rPr>
              <a:t>Minimalna kwota wsparcia w ramach komponentu inwestycyjnego wynosi 70% kwoty wnioskowanego wsparcia dla przedsięwzięcia MŚP.</a:t>
            </a:r>
          </a:p>
          <a:p>
            <a:pPr marL="0" indent="0">
              <a:lnSpc>
                <a:spcPct val="130000"/>
              </a:lnSpc>
              <a:spcBef>
                <a:spcPts val="0"/>
              </a:spcBef>
              <a:buNone/>
            </a:pPr>
            <a:endParaRPr lang="pl-PL" sz="1800" dirty="0">
              <a:effectLst/>
              <a:latin typeface="Lato" panose="020F0502020204030203" pitchFamily="34" charset="0"/>
              <a:ea typeface="Lato" panose="020F0502020204030203" pitchFamily="34" charset="0"/>
              <a:cs typeface="Lato" panose="020F0502020204030203" pitchFamily="34" charset="0"/>
            </a:endParaRPr>
          </a:p>
          <a:p>
            <a:pPr marL="0" indent="0">
              <a:lnSpc>
                <a:spcPct val="130000"/>
              </a:lnSpc>
              <a:spcBef>
                <a:spcPts val="0"/>
              </a:spcBef>
              <a:buNone/>
            </a:pPr>
            <a:r>
              <a:rPr lang="pl-PL" sz="1800" dirty="0">
                <a:effectLst/>
                <a:latin typeface="Lato" panose="020F0502020204030203" pitchFamily="34" charset="0"/>
                <a:ea typeface="Lato" panose="020F0502020204030203" pitchFamily="34" charset="0"/>
                <a:cs typeface="Lato" panose="020F0502020204030203" pitchFamily="34" charset="0"/>
              </a:rPr>
              <a:t>Maksymalna kwota wsparcia w ramach komponentu doradczego i szkoleniowego nie może przekroczyć łącznie 30% kwoty wnioskowanego wsparcia dla przedsięwzięcia MŚP.</a:t>
            </a:r>
            <a:endParaRPr lang="pl-PL" sz="1800" dirty="0">
              <a:latin typeface="Lato" panose="020F0502020204030203" pitchFamily="34" charset="0"/>
              <a:ea typeface="Lato" panose="020F0502020204030203" pitchFamily="34" charset="0"/>
              <a:cs typeface="Lato" panose="020F0502020204030203" pitchFamily="34" charset="0"/>
            </a:endParaRPr>
          </a:p>
        </p:txBody>
      </p:sp>
      <p:sp>
        <p:nvSpPr>
          <p:cNvPr id="6" name="Prostokąt 5">
            <a:extLst>
              <a:ext uri="{FF2B5EF4-FFF2-40B4-BE49-F238E27FC236}">
                <a16:creationId xmlns:a16="http://schemas.microsoft.com/office/drawing/2014/main" id="{D54B526E-CBAE-6772-F55B-CC36E39A6CF9}"/>
              </a:ext>
            </a:extLst>
          </p:cNvPr>
          <p:cNvSpPr/>
          <p:nvPr/>
        </p:nvSpPr>
        <p:spPr>
          <a:xfrm>
            <a:off x="0" y="6081867"/>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6873DBA7-DBF9-EBBB-6C64-6CFC89E61A58}"/>
              </a:ext>
            </a:extLst>
          </p:cNvPr>
          <p:cNvSpPr txBox="1"/>
          <p:nvPr/>
        </p:nvSpPr>
        <p:spPr>
          <a:xfrm>
            <a:off x="135176" y="6239100"/>
            <a:ext cx="520563" cy="461665"/>
          </a:xfrm>
          <a:prstGeom prst="rect">
            <a:avLst/>
          </a:prstGeom>
          <a:noFill/>
        </p:spPr>
        <p:txBody>
          <a:bodyPr wrap="square" rtlCol="0">
            <a:spAutoFit/>
          </a:bodyPr>
          <a:lstStyle/>
          <a:p>
            <a:r>
              <a:rPr lang="pl-PL" sz="2400" dirty="0">
                <a:solidFill>
                  <a:schemeClr val="bg1"/>
                </a:solidFill>
              </a:rPr>
              <a:t>25</a:t>
            </a:r>
          </a:p>
        </p:txBody>
      </p:sp>
      <p:grpSp>
        <p:nvGrpSpPr>
          <p:cNvPr id="5" name="Grupa 4">
            <a:extLst>
              <a:ext uri="{FF2B5EF4-FFF2-40B4-BE49-F238E27FC236}">
                <a16:creationId xmlns:a16="http://schemas.microsoft.com/office/drawing/2014/main" id="{98FAA5BA-69A2-36FF-E75D-8DA7F5472707}"/>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FF310FED-B9E8-D072-017C-5DC128ABE3B3}"/>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BA27D7B1-B713-AA0B-44A3-C52CD7478438}"/>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7907D8A5-49F4-B74C-5B5D-566DFFE584A1}"/>
              </a:ext>
            </a:extLst>
          </p:cNvPr>
          <p:cNvGrpSpPr/>
          <p:nvPr/>
        </p:nvGrpSpPr>
        <p:grpSpPr>
          <a:xfrm>
            <a:off x="0" y="409037"/>
            <a:ext cx="3093457" cy="142043"/>
            <a:chOff x="3653572" y="438181"/>
            <a:chExt cx="3093457" cy="142043"/>
          </a:xfrm>
        </p:grpSpPr>
        <p:cxnSp>
          <p:nvCxnSpPr>
            <p:cNvPr id="11" name="Łącznik prosty 10">
              <a:extLst>
                <a:ext uri="{FF2B5EF4-FFF2-40B4-BE49-F238E27FC236}">
                  <a16:creationId xmlns:a16="http://schemas.microsoft.com/office/drawing/2014/main" id="{5C9B34B6-8E50-977C-4B47-1B79098BADAC}"/>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2" name="Łącznik prosty 11">
              <a:extLst>
                <a:ext uri="{FF2B5EF4-FFF2-40B4-BE49-F238E27FC236}">
                  <a16:creationId xmlns:a16="http://schemas.microsoft.com/office/drawing/2014/main" id="{01A478BA-B086-ABDD-3A21-E65E9E34B108}"/>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46416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0EE8FDF9-EC40-E755-45B6-9C58D0AABF4A}"/>
              </a:ext>
            </a:extLst>
          </p:cNvPr>
          <p:cNvGrpSpPr/>
          <p:nvPr/>
        </p:nvGrpSpPr>
        <p:grpSpPr>
          <a:xfrm>
            <a:off x="0" y="409037"/>
            <a:ext cx="3093457" cy="142043"/>
            <a:chOff x="3653572" y="438181"/>
            <a:chExt cx="3093457" cy="142043"/>
          </a:xfrm>
        </p:grpSpPr>
        <p:cxnSp>
          <p:nvCxnSpPr>
            <p:cNvPr id="5" name="Łącznik prosty 4">
              <a:extLst>
                <a:ext uri="{FF2B5EF4-FFF2-40B4-BE49-F238E27FC236}">
                  <a16:creationId xmlns:a16="http://schemas.microsoft.com/office/drawing/2014/main" id="{8F0F61F7-4DF1-30B0-0AAA-0597A9D5876E}"/>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6F164A14-EDBF-508A-3DAE-E33FAF53731A}"/>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F3112173-E6E4-0EE6-C5DF-514542D94976}"/>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A30CD285-D537-0D06-0EBB-82EF61F8A5D6}"/>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0ED486AC-D0AE-9414-B10E-9D4FE815FDBC}"/>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9B17C9C8-B6FC-F390-81C6-274C7111FB47}"/>
              </a:ext>
            </a:extLst>
          </p:cNvPr>
          <p:cNvGrpSpPr/>
          <p:nvPr/>
        </p:nvGrpSpPr>
        <p:grpSpPr>
          <a:xfrm>
            <a:off x="-9367" y="6081867"/>
            <a:ext cx="790916" cy="776133"/>
            <a:chOff x="11084833" y="0"/>
            <a:chExt cx="790916" cy="776133"/>
          </a:xfrm>
        </p:grpSpPr>
        <p:sp>
          <p:nvSpPr>
            <p:cNvPr id="11" name="Prostokąt 10">
              <a:extLst>
                <a:ext uri="{FF2B5EF4-FFF2-40B4-BE49-F238E27FC236}">
                  <a16:creationId xmlns:a16="http://schemas.microsoft.com/office/drawing/2014/main" id="{621CEC4E-9716-68A4-BBCC-A457E8E780DE}"/>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8703FF1F-67F9-C232-FB49-E7AD1F14114E}"/>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26</a:t>
              </a:r>
            </a:p>
          </p:txBody>
        </p:sp>
      </p:grpSp>
      <p:pic>
        <p:nvPicPr>
          <p:cNvPr id="13" name="Obraz 12">
            <a:extLst>
              <a:ext uri="{FF2B5EF4-FFF2-40B4-BE49-F238E27FC236}">
                <a16:creationId xmlns:a16="http://schemas.microsoft.com/office/drawing/2014/main" id="{8DE2C5B0-C920-3FA0-F98E-CE63D49628B8}"/>
              </a:ext>
            </a:extLst>
          </p:cNvPr>
          <p:cNvPicPr>
            <a:picLocks noChangeAspect="1"/>
          </p:cNvPicPr>
          <p:nvPr/>
        </p:nvPicPr>
        <p:blipFill rotWithShape="1">
          <a:blip r:embed="rId2"/>
          <a:srcRect l="19126" t="46444" r="26820" b="17245"/>
          <a:stretch/>
        </p:blipFill>
        <p:spPr>
          <a:xfrm>
            <a:off x="8693586" y="1929"/>
            <a:ext cx="3498414" cy="2917194"/>
          </a:xfrm>
          <a:prstGeom prst="rect">
            <a:avLst/>
          </a:prstGeom>
        </p:spPr>
      </p:pic>
      <p:sp>
        <p:nvSpPr>
          <p:cNvPr id="3" name="Symbol zastępczy zawartości 2">
            <a:extLst>
              <a:ext uri="{FF2B5EF4-FFF2-40B4-BE49-F238E27FC236}">
                <a16:creationId xmlns:a16="http://schemas.microsoft.com/office/drawing/2014/main" id="{F36B2C88-3676-8C42-159B-0098A32A30B5}"/>
              </a:ext>
            </a:extLst>
          </p:cNvPr>
          <p:cNvSpPr>
            <a:spLocks noGrp="1"/>
          </p:cNvSpPr>
          <p:nvPr>
            <p:ph idx="1"/>
          </p:nvPr>
        </p:nvSpPr>
        <p:spPr>
          <a:xfrm>
            <a:off x="838200" y="1758534"/>
            <a:ext cx="10515600" cy="4166097"/>
          </a:xfrm>
        </p:spPr>
        <p:txBody>
          <a:bodyPr>
            <a:normAutofit lnSpcReduction="10000"/>
          </a:bodyPr>
          <a:lstStyle/>
          <a:p>
            <a:pPr marL="0" lvl="0" indent="0" algn="l" rtl="0">
              <a:lnSpc>
                <a:spcPct val="150000"/>
              </a:lnSpc>
              <a:spcBef>
                <a:spcPts val="0"/>
              </a:spcBef>
              <a:spcAft>
                <a:spcPts val="0"/>
              </a:spcAft>
              <a:buNone/>
            </a:pP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Pomoc de minimis - </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szczególny rodzaj wsparcia dla przedsiębiorców przez państwo, które nie podlega zgłoszeniu do Komisji Europejskiej.</a:t>
            </a:r>
          </a:p>
          <a:p>
            <a:pPr marL="0" lvl="0" indent="0" algn="l" rtl="0">
              <a:lnSpc>
                <a:spcPct val="15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Wsparcie przedsięwzięć MŚP udzielane jest w ramach pomocy de minimis, co dodatkowo oznacza, iż nie są kwalifikowalne żadne wydatki poniesione przez MŚP przed dniem lub w dniu złożenia wniosku o objęcie przedsięwzięcia MŚP wsparciem. </a:t>
            </a:r>
          </a:p>
          <a:p>
            <a:pPr marL="0" lvl="0" indent="0" algn="l" rtl="0">
              <a:lnSpc>
                <a:spcPct val="15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Pomoc de minimis może być udzielona MŚP pod warunkiem, że łącznie z inną pomocą de minimis lub pomocą de minimis w rolnictwie i rybołówstwie, otrzymaną w danym okresie (okres 3 lat) z różnych źródeł i w różnych formach nie przekroczy kwoty 300 tys. EUR.</a:t>
            </a:r>
          </a:p>
          <a:p>
            <a:pPr marL="0" indent="0">
              <a:buNone/>
            </a:pPr>
            <a:endParaRPr lang="pl-PL" sz="1400" dirty="0">
              <a:latin typeface="Lato" panose="020F0502020204030203" pitchFamily="34" charset="0"/>
              <a:ea typeface="Lato" panose="020F0502020204030203" pitchFamily="34" charset="0"/>
              <a:cs typeface="Lato" panose="020F0502020204030203" pitchFamily="34" charset="0"/>
            </a:endParaRPr>
          </a:p>
          <a:p>
            <a:pPr marL="0" indent="0">
              <a:buNone/>
            </a:pPr>
            <a:r>
              <a:rPr lang="pl-PL" sz="1400" dirty="0">
                <a:latin typeface="Lato" panose="020F0502020204030203" pitchFamily="34" charset="0"/>
                <a:ea typeface="Lato" panose="020F0502020204030203" pitchFamily="34" charset="0"/>
                <a:cs typeface="Lato" panose="020F0502020204030203" pitchFamily="34" charset="0"/>
              </a:rPr>
              <a:t>(Rozporządzenie Komisji (UE)2023/2831 z dnia 13 grudnia 2023 r. w sprawie stosowania art. 107 i 108 Traktatu o funkcjonowaniu Unii Europejskiej do pomocy de minimis (Dz.U. UE L.2023 z 15.12.2023)).</a:t>
            </a:r>
          </a:p>
        </p:txBody>
      </p:sp>
      <p:sp>
        <p:nvSpPr>
          <p:cNvPr id="2" name="Tytuł 1">
            <a:extLst>
              <a:ext uri="{FF2B5EF4-FFF2-40B4-BE49-F238E27FC236}">
                <a16:creationId xmlns:a16="http://schemas.microsoft.com/office/drawing/2014/main" id="{B06534C8-E458-4563-D3E3-48CCAE5984A2}"/>
              </a:ext>
            </a:extLst>
          </p:cNvPr>
          <p:cNvSpPr>
            <a:spLocks noGrp="1"/>
          </p:cNvSpPr>
          <p:nvPr>
            <p:ph type="title"/>
          </p:nvPr>
        </p:nvSpPr>
        <p:spPr/>
        <p:txBody>
          <a:bodyPr>
            <a:normAutofit/>
          </a:bodyPr>
          <a:lstStyle/>
          <a:p>
            <a:r>
              <a:rPr lang="pl-PL" sz="32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Limity wsparcia przedsięwzięć MŚP (2 z 2):</a:t>
            </a:r>
            <a:endParaRPr lang="pl-PL" sz="3200" b="1" dirty="0"/>
          </a:p>
        </p:txBody>
      </p:sp>
    </p:spTree>
    <p:extLst>
      <p:ext uri="{BB962C8B-B14F-4D97-AF65-F5344CB8AC3E}">
        <p14:creationId xmlns:p14="http://schemas.microsoft.com/office/powerpoint/2010/main" val="3042843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47E281-F0EB-4BF0-32BA-290453E202AA}"/>
              </a:ext>
            </a:extLst>
          </p:cNvPr>
          <p:cNvSpPr>
            <a:spLocks noGrp="1"/>
          </p:cNvSpPr>
          <p:nvPr>
            <p:ph type="title"/>
          </p:nvPr>
        </p:nvSpPr>
        <p:spPr>
          <a:xfrm>
            <a:off x="838200" y="874471"/>
            <a:ext cx="10515600" cy="1325563"/>
          </a:xfrm>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Wkład własny:</a:t>
            </a:r>
          </a:p>
        </p:txBody>
      </p:sp>
      <p:grpSp>
        <p:nvGrpSpPr>
          <p:cNvPr id="4" name="Grupa 3">
            <a:extLst>
              <a:ext uri="{FF2B5EF4-FFF2-40B4-BE49-F238E27FC236}">
                <a16:creationId xmlns:a16="http://schemas.microsoft.com/office/drawing/2014/main" id="{86C5CF4E-8AAD-4EB2-16E5-19AEB302E5BC}"/>
              </a:ext>
            </a:extLst>
          </p:cNvPr>
          <p:cNvGrpSpPr/>
          <p:nvPr/>
        </p:nvGrpSpPr>
        <p:grpSpPr>
          <a:xfrm>
            <a:off x="0" y="409037"/>
            <a:ext cx="3093457" cy="142043"/>
            <a:chOff x="3653572" y="438181"/>
            <a:chExt cx="3093457" cy="142043"/>
          </a:xfrm>
        </p:grpSpPr>
        <p:cxnSp>
          <p:nvCxnSpPr>
            <p:cNvPr id="5" name="Łącznik prosty 4">
              <a:extLst>
                <a:ext uri="{FF2B5EF4-FFF2-40B4-BE49-F238E27FC236}">
                  <a16:creationId xmlns:a16="http://schemas.microsoft.com/office/drawing/2014/main" id="{442D39B7-F200-12EA-AC95-2EE67B368908}"/>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EDF5DE86-FA2E-449A-CF1C-CFC52667DEC7}"/>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C33D584A-B7A9-17EB-96C2-BE00C23B371A}"/>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5F413253-7B92-9D1E-A753-1817830FDAE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4F83A3CD-702D-0C24-4600-582042DEBCB3}"/>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9F62936D-B8F8-6E41-BB79-D361A4DD0980}"/>
              </a:ext>
            </a:extLst>
          </p:cNvPr>
          <p:cNvPicPr>
            <a:picLocks noChangeAspect="1"/>
          </p:cNvPicPr>
          <p:nvPr/>
        </p:nvPicPr>
        <p:blipFill rotWithShape="1">
          <a:blip r:embed="rId2"/>
          <a:srcRect l="19126" t="46444" r="26820" b="17245"/>
          <a:stretch/>
        </p:blipFill>
        <p:spPr>
          <a:xfrm>
            <a:off x="8361575" y="1928"/>
            <a:ext cx="3830425" cy="3194045"/>
          </a:xfrm>
          <a:prstGeom prst="rect">
            <a:avLst/>
          </a:prstGeom>
        </p:spPr>
      </p:pic>
      <p:sp>
        <p:nvSpPr>
          <p:cNvPr id="3" name="Symbol zastępczy zawartości 2">
            <a:extLst>
              <a:ext uri="{FF2B5EF4-FFF2-40B4-BE49-F238E27FC236}">
                <a16:creationId xmlns:a16="http://schemas.microsoft.com/office/drawing/2014/main" id="{AF1C2121-D7C8-7C95-6D91-6EBF86F85161}"/>
              </a:ext>
            </a:extLst>
          </p:cNvPr>
          <p:cNvSpPr>
            <a:spLocks noGrp="1"/>
          </p:cNvSpPr>
          <p:nvPr>
            <p:ph idx="1"/>
          </p:nvPr>
        </p:nvSpPr>
        <p:spPr>
          <a:xfrm>
            <a:off x="838200" y="2357267"/>
            <a:ext cx="10515600" cy="3567365"/>
          </a:xfrm>
        </p:spPr>
        <p:txBody>
          <a:bodyPr>
            <a:normAutofit/>
          </a:bodyPr>
          <a:lstStyle/>
          <a:p>
            <a:pPr marL="0" lvl="0" indent="0" algn="l"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To wydatki kwalifikowalne MŚP, które nie zostaną pokryte ze środków wypłaconego wsparcia w ramach Inwestycji A1.2.1, wyrażony w procentach w stosunku do łącznej wartości wydatków kwalifikowalnych w ramach przedsięwzięcia MŚP. </a:t>
            </a:r>
          </a:p>
          <a:p>
            <a:pPr marL="0" lvl="0" indent="0" algn="l" rtl="0">
              <a:lnSpc>
                <a:spcPct val="130000"/>
              </a:lnSpc>
              <a:spcBef>
                <a:spcPts val="0"/>
              </a:spcBef>
              <a:spcAft>
                <a:spcPts val="0"/>
              </a:spcAft>
              <a:buNone/>
            </a:pPr>
            <a:endPar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marL="0" lvl="0" indent="0" algn="l"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Minimalny wkład własny MŚP w ramach wydatków kwalifikowalnych przedsięwzięcia MŚP wynosi </a:t>
            </a:r>
            <a:r>
              <a:rPr lang="pl-PL" sz="18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10%</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Jednakże MŚP we wniosku o wsparcie może zadeklarować wyższy poziom wkładu własnego, </a:t>
            </a:r>
          </a:p>
          <a:p>
            <a:pPr marL="0" lvl="0" indent="0" algn="l"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za co przyznawane są dodatkowe punkty na etapie oceny wniosku i wyboru przedsięwzięcia MŚP do wsparcia.</a:t>
            </a:r>
          </a:p>
          <a:p>
            <a:endParaRPr lang="pl-PL" dirty="0"/>
          </a:p>
        </p:txBody>
      </p:sp>
      <p:grpSp>
        <p:nvGrpSpPr>
          <p:cNvPr id="12" name="Grupa 11">
            <a:extLst>
              <a:ext uri="{FF2B5EF4-FFF2-40B4-BE49-F238E27FC236}">
                <a16:creationId xmlns:a16="http://schemas.microsoft.com/office/drawing/2014/main" id="{995B44F9-CE19-C9E1-EEC5-558F3A4DB3C3}"/>
              </a:ext>
            </a:extLst>
          </p:cNvPr>
          <p:cNvGrpSpPr/>
          <p:nvPr/>
        </p:nvGrpSpPr>
        <p:grpSpPr>
          <a:xfrm>
            <a:off x="-9367" y="6111396"/>
            <a:ext cx="790916" cy="776133"/>
            <a:chOff x="11084833" y="0"/>
            <a:chExt cx="790916" cy="776133"/>
          </a:xfrm>
        </p:grpSpPr>
        <p:sp>
          <p:nvSpPr>
            <p:cNvPr id="13" name="Prostokąt 12">
              <a:extLst>
                <a:ext uri="{FF2B5EF4-FFF2-40B4-BE49-F238E27FC236}">
                  <a16:creationId xmlns:a16="http://schemas.microsoft.com/office/drawing/2014/main" id="{FD0B00AD-A826-5556-15A6-E4F677FA5DA2}"/>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8580E3EC-844F-0428-465A-07D21AB58479}"/>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27</a:t>
              </a:r>
            </a:p>
          </p:txBody>
        </p:sp>
      </p:grpSp>
    </p:spTree>
    <p:extLst>
      <p:ext uri="{BB962C8B-B14F-4D97-AF65-F5344CB8AC3E}">
        <p14:creationId xmlns:p14="http://schemas.microsoft.com/office/powerpoint/2010/main" val="295746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C80E2B-AD3D-6479-6E69-DB9EE206293F}"/>
              </a:ext>
            </a:extLst>
          </p:cNvPr>
          <p:cNvSpPr>
            <a:spLocks noGrp="1"/>
          </p:cNvSpPr>
          <p:nvPr>
            <p:ph type="title"/>
          </p:nvPr>
        </p:nvSpPr>
        <p:spPr>
          <a:xfrm>
            <a:off x="838200" y="365125"/>
            <a:ext cx="9672687" cy="1325563"/>
          </a:xfrm>
        </p:spPr>
        <p:txBody>
          <a:bodyPr>
            <a:normAutofit/>
          </a:bodyPr>
          <a:lstStyle/>
          <a:p>
            <a:r>
              <a:rPr lang="pl-PL" sz="32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Warunki kwalifikowalności wydatków MŚP (1 z 3):</a:t>
            </a:r>
            <a:endParaRPr lang="pl-PL" sz="3200" b="1" dirty="0">
              <a:latin typeface="Lato" panose="020F0502020204030203" pitchFamily="34" charset="0"/>
              <a:ea typeface="Lato" panose="020F0502020204030203" pitchFamily="34" charset="0"/>
              <a:cs typeface="Lato" panose="020F0502020204030203" pitchFamily="34" charset="0"/>
            </a:endParaRPr>
          </a:p>
        </p:txBody>
      </p:sp>
      <p:grpSp>
        <p:nvGrpSpPr>
          <p:cNvPr id="4" name="Grupa 3">
            <a:extLst>
              <a:ext uri="{FF2B5EF4-FFF2-40B4-BE49-F238E27FC236}">
                <a16:creationId xmlns:a16="http://schemas.microsoft.com/office/drawing/2014/main" id="{82A1FD71-1334-F0DE-6ADA-6D51F174F37C}"/>
              </a:ext>
            </a:extLst>
          </p:cNvPr>
          <p:cNvGrpSpPr/>
          <p:nvPr/>
        </p:nvGrpSpPr>
        <p:grpSpPr>
          <a:xfrm>
            <a:off x="0" y="409037"/>
            <a:ext cx="3093457" cy="142043"/>
            <a:chOff x="3653572" y="438181"/>
            <a:chExt cx="3093457" cy="142043"/>
          </a:xfrm>
        </p:grpSpPr>
        <p:cxnSp>
          <p:nvCxnSpPr>
            <p:cNvPr id="5" name="Łącznik prosty 4">
              <a:extLst>
                <a:ext uri="{FF2B5EF4-FFF2-40B4-BE49-F238E27FC236}">
                  <a16:creationId xmlns:a16="http://schemas.microsoft.com/office/drawing/2014/main" id="{6D1BF943-4966-BEA5-E6CF-8DE4834FB9E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B1C1336A-A3C1-4776-AA7C-3FB637124389}"/>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6CE7DB6E-0C9B-1C4C-0771-31111B1E34A1}"/>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648FECA0-ABAD-F490-5076-DC7CC33E035B}"/>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31BA59F7-C4A1-35E5-2DE0-7CD8A2F30D02}"/>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56439555-52AD-DC50-FF1F-298632735296}"/>
              </a:ext>
            </a:extLst>
          </p:cNvPr>
          <p:cNvPicPr>
            <a:picLocks noChangeAspect="1"/>
          </p:cNvPicPr>
          <p:nvPr/>
        </p:nvPicPr>
        <p:blipFill rotWithShape="1">
          <a:blip r:embed="rId2"/>
          <a:srcRect l="39040" t="27634" r="6906" b="36055"/>
          <a:stretch/>
        </p:blipFill>
        <p:spPr>
          <a:xfrm>
            <a:off x="0" y="4704412"/>
            <a:ext cx="2564090" cy="2153588"/>
          </a:xfrm>
          <a:prstGeom prst="rect">
            <a:avLst/>
          </a:prstGeom>
        </p:spPr>
      </p:pic>
      <p:grpSp>
        <p:nvGrpSpPr>
          <p:cNvPr id="11" name="Grupa 10">
            <a:extLst>
              <a:ext uri="{FF2B5EF4-FFF2-40B4-BE49-F238E27FC236}">
                <a16:creationId xmlns:a16="http://schemas.microsoft.com/office/drawing/2014/main" id="{22034A98-F180-5C14-9D3A-3537EFE3F358}"/>
              </a:ext>
            </a:extLst>
          </p:cNvPr>
          <p:cNvGrpSpPr/>
          <p:nvPr/>
        </p:nvGrpSpPr>
        <p:grpSpPr>
          <a:xfrm>
            <a:off x="11059371" y="0"/>
            <a:ext cx="790916" cy="776133"/>
            <a:chOff x="11084833" y="0"/>
            <a:chExt cx="790916" cy="776133"/>
          </a:xfrm>
        </p:grpSpPr>
        <p:sp>
          <p:nvSpPr>
            <p:cNvPr id="12" name="Prostokąt 11">
              <a:extLst>
                <a:ext uri="{FF2B5EF4-FFF2-40B4-BE49-F238E27FC236}">
                  <a16:creationId xmlns:a16="http://schemas.microsoft.com/office/drawing/2014/main" id="{B69243CF-14FA-6B9A-D8FF-7B0BCCD8AB78}"/>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ADCE7411-12FB-A6EB-67EC-F2CD670E50A2}"/>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28</a:t>
              </a:r>
            </a:p>
          </p:txBody>
        </p:sp>
      </p:grpSp>
      <p:sp>
        <p:nvSpPr>
          <p:cNvPr id="3" name="Symbol zastępczy zawartości 2">
            <a:extLst>
              <a:ext uri="{FF2B5EF4-FFF2-40B4-BE49-F238E27FC236}">
                <a16:creationId xmlns:a16="http://schemas.microsoft.com/office/drawing/2014/main" id="{7BF5C209-3E37-FE4B-1780-A4B6793FA4EF}"/>
              </a:ext>
            </a:extLst>
          </p:cNvPr>
          <p:cNvSpPr>
            <a:spLocks noGrp="1"/>
          </p:cNvSpPr>
          <p:nvPr>
            <p:ph idx="1"/>
          </p:nvPr>
        </p:nvSpPr>
        <p:spPr>
          <a:xfrm>
            <a:off x="838200" y="1665682"/>
            <a:ext cx="10515600" cy="3778840"/>
          </a:xfrm>
        </p:spPr>
        <p:txBody>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Wydatek MŚP może zostać uznany za kwalifikowalny, jeżeli spełnia łącznie następujące ogólne warunki:</a:t>
            </a:r>
          </a:p>
          <a:p>
            <a:pPr marL="180000" marR="0" lvl="0" indent="-180000" algn="l" defTabSz="914400" rtl="0" eaLnBrk="1" fontAlgn="auto" latinLnBrk="0" hangingPunct="1">
              <a:lnSpc>
                <a:spcPct val="130000"/>
              </a:lnSpc>
              <a:spcBef>
                <a:spcPts val="0"/>
              </a:spcBef>
              <a:spcAft>
                <a:spcPts val="0"/>
              </a:spcAft>
              <a:buClr>
                <a:srgbClr val="000000"/>
              </a:buClr>
              <a:buSzTx/>
              <a:tabLst/>
              <a:defRPr/>
            </a:pP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został faktycznie poniesiony w okresie wskazanym w umowie o objęcie przedsięwzięcia MŚP wsparciem,</a:t>
            </a:r>
          </a:p>
          <a:p>
            <a:pPr marL="180000" marR="0" lvl="0" indent="-180000" algn="l" defTabSz="914400" rtl="0" eaLnBrk="1" fontAlgn="auto" latinLnBrk="0" hangingPunct="1">
              <a:lnSpc>
                <a:spcPct val="130000"/>
              </a:lnSpc>
              <a:spcBef>
                <a:spcPts val="0"/>
              </a:spcBef>
              <a:spcAft>
                <a:spcPts val="0"/>
              </a:spcAft>
              <a:buClr>
                <a:srgbClr val="000000"/>
              </a:buClr>
              <a:buSzTx/>
              <a:tabLst/>
              <a:defRPr/>
            </a:pP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jest zgodny z obowiązującymi przepisami prawa unijnego oraz krajowego,</a:t>
            </a:r>
          </a:p>
          <a:p>
            <a:pPr marL="180000" marR="0" lvl="0" indent="-180000" algn="l" defTabSz="914400" rtl="0" eaLnBrk="1" fontAlgn="auto" latinLnBrk="0" hangingPunct="1">
              <a:lnSpc>
                <a:spcPct val="130000"/>
              </a:lnSpc>
              <a:spcBef>
                <a:spcPts val="0"/>
              </a:spcBef>
              <a:spcAft>
                <a:spcPts val="0"/>
              </a:spcAft>
              <a:buClr>
                <a:srgbClr val="000000"/>
              </a:buClr>
              <a:buSzTx/>
              <a:tabLst/>
              <a:defRPr/>
            </a:pP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został poniesiony zgodnie z postanowieniami umowy o objęcie przedsięwzięcia MŚP wsparciem,</a:t>
            </a:r>
          </a:p>
          <a:p>
            <a:pPr marL="180000" marR="0" lvl="0" indent="-180000" algn="l" defTabSz="914400" rtl="0" eaLnBrk="1" fontAlgn="auto" latinLnBrk="0" hangingPunct="1">
              <a:lnSpc>
                <a:spcPct val="130000"/>
              </a:lnSpc>
              <a:spcBef>
                <a:spcPts val="0"/>
              </a:spcBef>
              <a:spcAft>
                <a:spcPts val="0"/>
              </a:spcAft>
              <a:buClr>
                <a:srgbClr val="000000"/>
              </a:buClr>
              <a:buSzTx/>
              <a:tabLst/>
              <a:defRPr/>
            </a:pP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został uwzględniony w harmonogramie rzeczowo-finansowym / budżecie przedsięwzięcia MŚP,</a:t>
            </a:r>
          </a:p>
          <a:p>
            <a:pPr marL="180000" marR="0" lvl="0" indent="-180000" algn="l" defTabSz="914400" rtl="0" eaLnBrk="1" fontAlgn="auto" latinLnBrk="0" hangingPunct="1">
              <a:lnSpc>
                <a:spcPct val="130000"/>
              </a:lnSpc>
              <a:spcBef>
                <a:spcPts val="0"/>
              </a:spcBef>
              <a:spcAft>
                <a:spcPts val="0"/>
              </a:spcAft>
              <a:buClr>
                <a:srgbClr val="000000"/>
              </a:buClr>
              <a:buSzTx/>
              <a:tabLst/>
              <a:defRPr/>
            </a:pP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został dokonany w sposób przejrzysty, efektywny i racjonalny (wydatek odpowiada wartości rynkowej i nie został sztucznie zawyżony),</a:t>
            </a:r>
          </a:p>
          <a:p>
            <a:pPr marL="0" indent="0">
              <a:buNone/>
            </a:pPr>
            <a:endParaRPr lang="pl-PL" dirty="0"/>
          </a:p>
        </p:txBody>
      </p:sp>
    </p:spTree>
    <p:extLst>
      <p:ext uri="{BB962C8B-B14F-4D97-AF65-F5344CB8AC3E}">
        <p14:creationId xmlns:p14="http://schemas.microsoft.com/office/powerpoint/2010/main" val="3807578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D86AC752-ABCF-745D-C811-57E72C24BA96}"/>
              </a:ext>
            </a:extLst>
          </p:cNvPr>
          <p:cNvPicPr>
            <a:picLocks noChangeAspect="1"/>
          </p:cNvPicPr>
          <p:nvPr/>
        </p:nvPicPr>
        <p:blipFill rotWithShape="1">
          <a:blip r:embed="rId2"/>
          <a:srcRect l="19126" t="46444" r="26820" b="17245"/>
          <a:stretch/>
        </p:blipFill>
        <p:spPr>
          <a:xfrm>
            <a:off x="8693586" y="1929"/>
            <a:ext cx="3498414" cy="2917194"/>
          </a:xfrm>
          <a:prstGeom prst="rect">
            <a:avLst/>
          </a:prstGeom>
        </p:spPr>
      </p:pic>
      <p:sp>
        <p:nvSpPr>
          <p:cNvPr id="2" name="Tytuł 1">
            <a:extLst>
              <a:ext uri="{FF2B5EF4-FFF2-40B4-BE49-F238E27FC236}">
                <a16:creationId xmlns:a16="http://schemas.microsoft.com/office/drawing/2014/main" id="{E519746A-DB9E-8D2B-89DE-F85F3C7A2561}"/>
              </a:ext>
            </a:extLst>
          </p:cNvPr>
          <p:cNvSpPr>
            <a:spLocks noGrp="1"/>
          </p:cNvSpPr>
          <p:nvPr>
            <p:ph type="title"/>
          </p:nvPr>
        </p:nvSpPr>
        <p:spPr>
          <a:xfrm>
            <a:off x="861201" y="365125"/>
            <a:ext cx="9059944" cy="1906976"/>
          </a:xfrm>
        </p:spPr>
        <p:txBody>
          <a:bodyPr>
            <a:normAutofit/>
          </a:bodyPr>
          <a:lstStyle/>
          <a:p>
            <a:r>
              <a:rPr lang="pl-PL" sz="32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Operator – region nr 3</a:t>
            </a:r>
            <a:endParaRPr lang="pl-PL" sz="3200" b="1" dirty="0"/>
          </a:p>
        </p:txBody>
      </p:sp>
      <p:grpSp>
        <p:nvGrpSpPr>
          <p:cNvPr id="13" name="Grupa 12">
            <a:extLst>
              <a:ext uri="{FF2B5EF4-FFF2-40B4-BE49-F238E27FC236}">
                <a16:creationId xmlns:a16="http://schemas.microsoft.com/office/drawing/2014/main" id="{B034DA85-A199-DAFB-0B93-35AEAB2776B6}"/>
              </a:ext>
            </a:extLst>
          </p:cNvPr>
          <p:cNvGrpSpPr/>
          <p:nvPr/>
        </p:nvGrpSpPr>
        <p:grpSpPr>
          <a:xfrm>
            <a:off x="0" y="409037"/>
            <a:ext cx="3093457" cy="142043"/>
            <a:chOff x="3653572" y="438181"/>
            <a:chExt cx="3093457" cy="142043"/>
          </a:xfrm>
        </p:grpSpPr>
        <p:cxnSp>
          <p:nvCxnSpPr>
            <p:cNvPr id="14" name="Łącznik prosty 13">
              <a:extLst>
                <a:ext uri="{FF2B5EF4-FFF2-40B4-BE49-F238E27FC236}">
                  <a16:creationId xmlns:a16="http://schemas.microsoft.com/office/drawing/2014/main" id="{9167C1E3-A868-8469-2B5C-CA883C1CFDBC}"/>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2710DEB5-60C4-8AEB-E1AF-1B8EF6B56871}"/>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6" name="Grupa 15">
            <a:extLst>
              <a:ext uri="{FF2B5EF4-FFF2-40B4-BE49-F238E27FC236}">
                <a16:creationId xmlns:a16="http://schemas.microsoft.com/office/drawing/2014/main" id="{BFB5AE25-52A1-FF88-4C40-AF12751C9725}"/>
              </a:ext>
            </a:extLst>
          </p:cNvPr>
          <p:cNvGrpSpPr/>
          <p:nvPr/>
        </p:nvGrpSpPr>
        <p:grpSpPr>
          <a:xfrm rot="10800000">
            <a:off x="5679928" y="6288055"/>
            <a:ext cx="6512072" cy="142043"/>
            <a:chOff x="234957" y="435006"/>
            <a:chExt cx="6512072" cy="142043"/>
          </a:xfrm>
        </p:grpSpPr>
        <p:cxnSp>
          <p:nvCxnSpPr>
            <p:cNvPr id="17" name="Łącznik prosty 16">
              <a:extLst>
                <a:ext uri="{FF2B5EF4-FFF2-40B4-BE49-F238E27FC236}">
                  <a16:creationId xmlns:a16="http://schemas.microsoft.com/office/drawing/2014/main" id="{4578A496-4596-31CB-7639-94371794091D}"/>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8" name="Łącznik prosty 17">
              <a:extLst>
                <a:ext uri="{FF2B5EF4-FFF2-40B4-BE49-F238E27FC236}">
                  <a16:creationId xmlns:a16="http://schemas.microsoft.com/office/drawing/2014/main" id="{E89722DB-A91C-8C4B-C056-E2D7D60A2E09}"/>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9" name="Grupa 18">
            <a:extLst>
              <a:ext uri="{FF2B5EF4-FFF2-40B4-BE49-F238E27FC236}">
                <a16:creationId xmlns:a16="http://schemas.microsoft.com/office/drawing/2014/main" id="{FB4DB4A2-D349-23B7-8C79-C1280309E5BD}"/>
              </a:ext>
            </a:extLst>
          </p:cNvPr>
          <p:cNvGrpSpPr/>
          <p:nvPr/>
        </p:nvGrpSpPr>
        <p:grpSpPr>
          <a:xfrm>
            <a:off x="6926" y="6081867"/>
            <a:ext cx="790916" cy="776133"/>
            <a:chOff x="11084833" y="0"/>
            <a:chExt cx="790916" cy="776133"/>
          </a:xfrm>
        </p:grpSpPr>
        <p:sp>
          <p:nvSpPr>
            <p:cNvPr id="20" name="Prostokąt 19">
              <a:extLst>
                <a:ext uri="{FF2B5EF4-FFF2-40B4-BE49-F238E27FC236}">
                  <a16:creationId xmlns:a16="http://schemas.microsoft.com/office/drawing/2014/main" id="{8D3E82F1-1B6E-DC06-7FEA-07260D7584E1}"/>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pole tekstowe 20">
              <a:extLst>
                <a:ext uri="{FF2B5EF4-FFF2-40B4-BE49-F238E27FC236}">
                  <a16:creationId xmlns:a16="http://schemas.microsoft.com/office/drawing/2014/main" id="{40E3E5B4-6B13-8BCC-9EFE-5AE11A6AB158}"/>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rPr>
                <a:t>02</a:t>
              </a:r>
            </a:p>
          </p:txBody>
        </p:sp>
      </p:grpSp>
      <p:sp>
        <p:nvSpPr>
          <p:cNvPr id="5" name="Symbol zastępczy zawartości 4">
            <a:extLst>
              <a:ext uri="{FF2B5EF4-FFF2-40B4-BE49-F238E27FC236}">
                <a16:creationId xmlns:a16="http://schemas.microsoft.com/office/drawing/2014/main" id="{FBA0BAC8-991D-D8FF-B3E8-F35BFB6AA402}"/>
              </a:ext>
            </a:extLst>
          </p:cNvPr>
          <p:cNvSpPr>
            <a:spLocks noGrp="1"/>
          </p:cNvSpPr>
          <p:nvPr>
            <p:ph idx="1"/>
          </p:nvPr>
        </p:nvSpPr>
        <p:spPr>
          <a:xfrm>
            <a:off x="838200" y="1838780"/>
            <a:ext cx="10515600" cy="4351338"/>
          </a:xfrm>
        </p:spPr>
        <p:txBody>
          <a:bodyPr/>
          <a:lstStyle/>
          <a:p>
            <a:pPr marL="0" indent="0" algn="l">
              <a:buNone/>
            </a:pPr>
            <a:r>
              <a:rPr lang="pl-PL" b="1" i="0" u="none" strike="noStrike" dirty="0">
                <a:effectLst/>
                <a:latin typeface="Lato" panose="020F0502020204030203" pitchFamily="34" charset="0"/>
                <a:ea typeface="Lato" panose="020F0502020204030203" pitchFamily="34" charset="0"/>
                <a:cs typeface="Lato" panose="020F0502020204030203" pitchFamily="34" charset="0"/>
              </a:rPr>
              <a:t>Małopolska Agencja Rozwoju Regionalnego S.A.</a:t>
            </a:r>
          </a:p>
          <a:p>
            <a:pPr marL="0" indent="0" algn="l">
              <a:buNone/>
            </a:pPr>
            <a:r>
              <a:rPr lang="pl-PL" b="0" i="0" u="none" strike="noStrike" dirty="0">
                <a:effectLst/>
                <a:latin typeface="Lato" panose="020F0502020204030203" pitchFamily="34" charset="0"/>
                <a:ea typeface="Lato" panose="020F0502020204030203" pitchFamily="34" charset="0"/>
                <a:cs typeface="Lato" panose="020F0502020204030203" pitchFamily="34" charset="0"/>
              </a:rPr>
              <a:t>ul. Kordylewskiego 11, 31-542 Kraków</a:t>
            </a:r>
          </a:p>
          <a:p>
            <a:pPr marL="0" indent="0" algn="l">
              <a:buNone/>
            </a:pPr>
            <a:endParaRPr lang="pl-PL" b="1" i="0" u="none" strike="noStrike" dirty="0">
              <a:effectLst/>
              <a:latin typeface="Lato" panose="020F0502020204030203" pitchFamily="34" charset="0"/>
              <a:ea typeface="Lato" panose="020F0502020204030203" pitchFamily="34" charset="0"/>
              <a:cs typeface="Lato" panose="020F0502020204030203" pitchFamily="34" charset="0"/>
            </a:endParaRPr>
          </a:p>
          <a:p>
            <a:pPr marL="0" indent="0" algn="l">
              <a:buNone/>
            </a:pPr>
            <a:r>
              <a:rPr lang="it-IT" b="1" i="0" u="none" strike="noStrike" dirty="0">
                <a:effectLst/>
                <a:latin typeface="Lato" panose="020F0502020204030203" pitchFamily="34" charset="0"/>
                <a:ea typeface="Lato" panose="020F0502020204030203" pitchFamily="34" charset="0"/>
                <a:cs typeface="Lato" panose="020F0502020204030203" pitchFamily="34" charset="0"/>
              </a:rPr>
              <a:t>Infolinia: 33 847 54 78</a:t>
            </a:r>
          </a:p>
          <a:p>
            <a:pPr marL="0" indent="0">
              <a:buNone/>
            </a:pPr>
            <a:endParaRPr lang="pl-PL" b="0" i="0" u="none" strike="noStrike" dirty="0">
              <a:effectLst/>
              <a:latin typeface="Lato" panose="020F0502020204030203" pitchFamily="34" charset="0"/>
              <a:ea typeface="Lato" panose="020F0502020204030203" pitchFamily="34" charset="0"/>
              <a:cs typeface="Lato" panose="020F0502020204030203" pitchFamily="34" charset="0"/>
            </a:endParaRPr>
          </a:p>
          <a:p>
            <a:pPr marL="0" indent="0" algn="l">
              <a:buNone/>
            </a:pPr>
            <a:r>
              <a:rPr lang="pl-PL" b="0" i="0" u="none" strike="noStrike" dirty="0">
                <a:effectLst/>
                <a:latin typeface="Lato" panose="020F0502020204030203" pitchFamily="34" charset="0"/>
                <a:ea typeface="Lato" panose="020F0502020204030203" pitchFamily="34" charset="0"/>
                <a:cs typeface="Lato" panose="020F0502020204030203" pitchFamily="34" charset="0"/>
              </a:rPr>
              <a:t>https://horeca.marr.pl/</a:t>
            </a:r>
            <a:endParaRPr lang="pl-PL" dirty="0">
              <a:latin typeface="Lato" panose="020F0502020204030203" pitchFamily="34" charset="0"/>
              <a:ea typeface="Lato" panose="020F0502020204030203" pitchFamily="34" charset="0"/>
              <a:cs typeface="Lato" panose="020F0502020204030203" pitchFamily="34" charset="0"/>
            </a:endParaRPr>
          </a:p>
          <a:p>
            <a:endParaRPr lang="pl-PL" dirty="0">
              <a:latin typeface="Lato" panose="020F0502020204030203" pitchFamily="34" charset="0"/>
              <a:ea typeface="Lato" panose="020F0502020204030203" pitchFamily="34" charset="0"/>
              <a:cs typeface="Lato" panose="020F0502020204030203" pitchFamily="34" charset="0"/>
            </a:endParaRPr>
          </a:p>
          <a:p>
            <a:endParaRPr lang="pl-PL" dirty="0"/>
          </a:p>
        </p:txBody>
      </p:sp>
      <p:sp>
        <p:nvSpPr>
          <p:cNvPr id="6" name="pole tekstowe 5">
            <a:extLst>
              <a:ext uri="{FF2B5EF4-FFF2-40B4-BE49-F238E27FC236}">
                <a16:creationId xmlns:a16="http://schemas.microsoft.com/office/drawing/2014/main" id="{C67AF579-D695-A79A-B9EE-A24DDFEB13E8}"/>
              </a:ext>
            </a:extLst>
          </p:cNvPr>
          <p:cNvSpPr txBox="1"/>
          <p:nvPr/>
        </p:nvSpPr>
        <p:spPr>
          <a:xfrm>
            <a:off x="838199" y="5156461"/>
            <a:ext cx="86168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Przyjmowanie interesariuszy (po wcześniejszym umówieniu):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pon. – pt. w godz. od 9:00 do 15:00</a:t>
            </a:r>
            <a:endPar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39876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C162BF-5A02-074C-8944-46AD55AB7F11}"/>
              </a:ext>
            </a:extLst>
          </p:cNvPr>
          <p:cNvSpPr>
            <a:spLocks noGrp="1"/>
          </p:cNvSpPr>
          <p:nvPr>
            <p:ph type="title"/>
          </p:nvPr>
        </p:nvSpPr>
        <p:spPr/>
        <p:txBody>
          <a:bodyPr>
            <a:normAutofit/>
          </a:bodyPr>
          <a:lstStyle/>
          <a:p>
            <a:r>
              <a:rPr lang="pl-PL" sz="32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Warunki kwalifikowalności wydatków MŚP (2 z 3):</a:t>
            </a:r>
            <a:endParaRPr lang="pl-PL" sz="3200" b="1" dirty="0"/>
          </a:p>
        </p:txBody>
      </p:sp>
      <p:grpSp>
        <p:nvGrpSpPr>
          <p:cNvPr id="4" name="Grupa 3">
            <a:extLst>
              <a:ext uri="{FF2B5EF4-FFF2-40B4-BE49-F238E27FC236}">
                <a16:creationId xmlns:a16="http://schemas.microsoft.com/office/drawing/2014/main" id="{DFEEEF4B-E7AB-5C91-EB5A-BE7A9359BB5F}"/>
              </a:ext>
            </a:extLst>
          </p:cNvPr>
          <p:cNvGrpSpPr/>
          <p:nvPr/>
        </p:nvGrpSpPr>
        <p:grpSpPr>
          <a:xfrm>
            <a:off x="0" y="409037"/>
            <a:ext cx="3093457" cy="142043"/>
            <a:chOff x="3653572" y="438181"/>
            <a:chExt cx="3093457" cy="142043"/>
          </a:xfrm>
        </p:grpSpPr>
        <p:cxnSp>
          <p:nvCxnSpPr>
            <p:cNvPr id="5" name="Łącznik prosty 4">
              <a:extLst>
                <a:ext uri="{FF2B5EF4-FFF2-40B4-BE49-F238E27FC236}">
                  <a16:creationId xmlns:a16="http://schemas.microsoft.com/office/drawing/2014/main" id="{79C43008-6226-3795-2EC2-3772B99BBA28}"/>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8EB0CC12-2AF6-C53C-F326-BE36C3ECE2B1}"/>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344027A3-4E40-A99E-1F53-A7A15EE160A2}"/>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27D4057D-2CC7-E227-E86A-179E8CE3FEFE}"/>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2BB69F0D-F8BF-DB01-6401-36F72584B29E}"/>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3" name="Obraz 12">
            <a:extLst>
              <a:ext uri="{FF2B5EF4-FFF2-40B4-BE49-F238E27FC236}">
                <a16:creationId xmlns:a16="http://schemas.microsoft.com/office/drawing/2014/main" id="{BC9A13D6-BB69-CDE2-9668-6D8D2DFD9517}"/>
              </a:ext>
            </a:extLst>
          </p:cNvPr>
          <p:cNvPicPr>
            <a:picLocks noChangeAspect="1"/>
          </p:cNvPicPr>
          <p:nvPr/>
        </p:nvPicPr>
        <p:blipFill rotWithShape="1">
          <a:blip r:embed="rId2"/>
          <a:srcRect l="39040" t="27634" r="6906" b="36055"/>
          <a:stretch/>
        </p:blipFill>
        <p:spPr>
          <a:xfrm>
            <a:off x="0" y="4704412"/>
            <a:ext cx="2564090" cy="2153588"/>
          </a:xfrm>
          <a:prstGeom prst="rect">
            <a:avLst/>
          </a:prstGeom>
        </p:spPr>
      </p:pic>
      <p:grpSp>
        <p:nvGrpSpPr>
          <p:cNvPr id="19" name="Grupa 18">
            <a:extLst>
              <a:ext uri="{FF2B5EF4-FFF2-40B4-BE49-F238E27FC236}">
                <a16:creationId xmlns:a16="http://schemas.microsoft.com/office/drawing/2014/main" id="{FD64DEAE-E464-6273-E535-38FDAFED6C6A}"/>
              </a:ext>
            </a:extLst>
          </p:cNvPr>
          <p:cNvGrpSpPr/>
          <p:nvPr/>
        </p:nvGrpSpPr>
        <p:grpSpPr>
          <a:xfrm>
            <a:off x="11068797" y="0"/>
            <a:ext cx="790916" cy="776133"/>
            <a:chOff x="11084833" y="0"/>
            <a:chExt cx="790916" cy="776133"/>
          </a:xfrm>
        </p:grpSpPr>
        <p:sp>
          <p:nvSpPr>
            <p:cNvPr id="20" name="Prostokąt 19">
              <a:extLst>
                <a:ext uri="{FF2B5EF4-FFF2-40B4-BE49-F238E27FC236}">
                  <a16:creationId xmlns:a16="http://schemas.microsoft.com/office/drawing/2014/main" id="{4E29EC33-D0CA-F845-5BE5-018982C3BFF5}"/>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ole tekstowe 20">
              <a:extLst>
                <a:ext uri="{FF2B5EF4-FFF2-40B4-BE49-F238E27FC236}">
                  <a16:creationId xmlns:a16="http://schemas.microsoft.com/office/drawing/2014/main" id="{1106D3EF-3A6F-30F6-FD45-5586B95D680A}"/>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29</a:t>
              </a:r>
            </a:p>
          </p:txBody>
        </p:sp>
      </p:grpSp>
      <p:sp>
        <p:nvSpPr>
          <p:cNvPr id="3" name="Symbol zastępczy zawartości 2">
            <a:extLst>
              <a:ext uri="{FF2B5EF4-FFF2-40B4-BE49-F238E27FC236}">
                <a16:creationId xmlns:a16="http://schemas.microsoft.com/office/drawing/2014/main" id="{48552D2B-C835-BABF-C7E4-D25038497001}"/>
              </a:ext>
            </a:extLst>
          </p:cNvPr>
          <p:cNvSpPr>
            <a:spLocks noGrp="1"/>
          </p:cNvSpPr>
          <p:nvPr>
            <p:ph idx="1"/>
          </p:nvPr>
        </p:nvSpPr>
        <p:spPr>
          <a:xfrm>
            <a:off x="838200" y="1618336"/>
            <a:ext cx="10515600" cy="3826185"/>
          </a:xfrm>
        </p:spPr>
        <p:txBody>
          <a:bodyPr>
            <a:normAutofit/>
          </a:bodyPr>
          <a:lstStyle/>
          <a:p>
            <a:pPr marL="0" indent="0">
              <a:lnSpc>
                <a:spcPct val="130000"/>
              </a:lnSpc>
              <a:buNone/>
            </a:pP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Wydatek MŚP może zostać uznany za kwalifikowalny, jeżeli spełnia łącznie następujące ogólne warunki, c.d.:</a:t>
            </a:r>
          </a:p>
          <a:p>
            <a:pPr marL="180000" indent="-180000">
              <a:lnSpc>
                <a:spcPct val="130000"/>
              </a:lnSpc>
              <a:spcBef>
                <a:spcPts val="0"/>
              </a:spcBef>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dotyczy towarów, usług oraz robót, które zostały dostarczone lub zrealizowane, </a:t>
            </a:r>
          </a:p>
          <a:p>
            <a:pPr marL="180000" indent="-180000">
              <a:lnSpc>
                <a:spcPct val="130000"/>
              </a:lnSpc>
              <a:spcBef>
                <a:spcPts val="0"/>
              </a:spcBef>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został należycie udokumentowany,</a:t>
            </a:r>
          </a:p>
          <a:p>
            <a:pPr marL="180000" indent="-180000">
              <a:lnSpc>
                <a:spcPct val="130000"/>
              </a:lnSpc>
              <a:spcBef>
                <a:spcPts val="0"/>
              </a:spcBef>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został wykazany we wniosku o płatność,</a:t>
            </a:r>
          </a:p>
          <a:p>
            <a:pPr marL="180000" indent="-180000">
              <a:lnSpc>
                <a:spcPct val="130000"/>
              </a:lnSpc>
              <a:spcBef>
                <a:spcPts val="0"/>
              </a:spcBef>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został poniesiony zgodnie z mającymi do niego zastosowanie przepisami lub zasadami, tj. zgodnie z zasadą konkurencyjności, jeżeli jego wartość przekracza 50 tys. zł netto lub zgodnie z ustawą z dnia 11 września 2019 r. Prawo zamówień publicznych (Dz.U. z 2022 r. poz. 1710, z </a:t>
            </a:r>
            <a:r>
              <a:rPr lang="pl-PL" sz="1800" dirty="0" err="1">
                <a:solidFill>
                  <a:schemeClr val="dk1"/>
                </a:solidFill>
                <a:latin typeface="Lato" panose="020F0502020204030203" pitchFamily="34" charset="0"/>
                <a:ea typeface="Lato" panose="020F0502020204030203" pitchFamily="34" charset="0"/>
                <a:cs typeface="Lato" panose="020F0502020204030203" pitchFamily="34" charset="0"/>
                <a:sym typeface="Calibri"/>
              </a:rPr>
              <a:t>późn</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zm.), dalej zwaną </a:t>
            </a:r>
            <a:r>
              <a:rPr lang="pl-PL" sz="1800" dirty="0" err="1">
                <a:solidFill>
                  <a:schemeClr val="dk1"/>
                </a:solidFill>
                <a:latin typeface="Lato" panose="020F0502020204030203" pitchFamily="34" charset="0"/>
                <a:ea typeface="Lato" panose="020F0502020204030203" pitchFamily="34" charset="0"/>
                <a:cs typeface="Lato" panose="020F0502020204030203" pitchFamily="34" charset="0"/>
                <a:sym typeface="Calibri"/>
              </a:rPr>
              <a:t>pzp</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jeżeli jego poniesienie wymaga zastosowania </a:t>
            </a:r>
            <a:r>
              <a:rPr lang="pl-PL" sz="1800" dirty="0" err="1">
                <a:solidFill>
                  <a:schemeClr val="dk1"/>
                </a:solidFill>
                <a:latin typeface="Lato" panose="020F0502020204030203" pitchFamily="34" charset="0"/>
                <a:ea typeface="Lato" panose="020F0502020204030203" pitchFamily="34" charset="0"/>
                <a:cs typeface="Lato" panose="020F0502020204030203" pitchFamily="34" charset="0"/>
                <a:sym typeface="Calibri"/>
              </a:rPr>
              <a:t>pzp</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a:t>
            </a:r>
          </a:p>
          <a:p>
            <a:pPr marL="0" indent="0">
              <a:buNone/>
            </a:pPr>
            <a:endPar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endParaRPr>
          </a:p>
          <a:p>
            <a:endParaRPr lang="pl-PL" dirty="0"/>
          </a:p>
        </p:txBody>
      </p:sp>
    </p:spTree>
    <p:extLst>
      <p:ext uri="{BB962C8B-B14F-4D97-AF65-F5344CB8AC3E}">
        <p14:creationId xmlns:p14="http://schemas.microsoft.com/office/powerpoint/2010/main" val="688370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BEF1B4-D57E-D6AA-813D-55D325C13D35}"/>
              </a:ext>
            </a:extLst>
          </p:cNvPr>
          <p:cNvSpPr>
            <a:spLocks noGrp="1"/>
          </p:cNvSpPr>
          <p:nvPr>
            <p:ph type="title"/>
          </p:nvPr>
        </p:nvSpPr>
        <p:spPr/>
        <p:txBody>
          <a:bodyPr>
            <a:normAutofit/>
          </a:bodyPr>
          <a:lstStyle/>
          <a:p>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sym typeface="Calibri"/>
              </a:rPr>
              <a:t>Warunki kwalifikowalności wydatków MŚP</a:t>
            </a:r>
            <a:r>
              <a:rPr lang="pl-PL" sz="3200" b="1" dirty="0">
                <a:solidFill>
                  <a:prstClr val="black"/>
                </a:solidFill>
                <a:latin typeface="Lato" panose="020F0502020204030203" pitchFamily="34" charset="0"/>
                <a:ea typeface="Lato" panose="020F0502020204030203" pitchFamily="34" charset="0"/>
                <a:cs typeface="Lato" panose="020F0502020204030203" pitchFamily="34" charset="0"/>
                <a:sym typeface="Calibri"/>
              </a:rPr>
              <a:t> (3 z 3)</a:t>
            </a:r>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sym typeface="Calibri"/>
              </a:rPr>
              <a:t>:</a:t>
            </a:r>
            <a:endParaRPr lang="pl-PL" sz="3200" b="1" dirty="0"/>
          </a:p>
        </p:txBody>
      </p:sp>
      <p:grpSp>
        <p:nvGrpSpPr>
          <p:cNvPr id="4" name="Grupa 3">
            <a:extLst>
              <a:ext uri="{FF2B5EF4-FFF2-40B4-BE49-F238E27FC236}">
                <a16:creationId xmlns:a16="http://schemas.microsoft.com/office/drawing/2014/main" id="{80E8FF89-9F09-177B-DF8A-9E283D9E5E0D}"/>
              </a:ext>
            </a:extLst>
          </p:cNvPr>
          <p:cNvGrpSpPr/>
          <p:nvPr/>
        </p:nvGrpSpPr>
        <p:grpSpPr>
          <a:xfrm>
            <a:off x="0" y="409037"/>
            <a:ext cx="3093457" cy="142043"/>
            <a:chOff x="3653572" y="438181"/>
            <a:chExt cx="3093457" cy="142043"/>
          </a:xfrm>
        </p:grpSpPr>
        <p:cxnSp>
          <p:nvCxnSpPr>
            <p:cNvPr id="5" name="Łącznik prosty 4">
              <a:extLst>
                <a:ext uri="{FF2B5EF4-FFF2-40B4-BE49-F238E27FC236}">
                  <a16:creationId xmlns:a16="http://schemas.microsoft.com/office/drawing/2014/main" id="{DC5AA127-3623-7E48-0F2A-F3942C71AC8C}"/>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14BF4081-6960-A40C-2283-D7C33067A782}"/>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61A02330-0B0A-AC0F-355B-70FAE563D495}"/>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C39F1CEA-4C85-1FEA-9F6D-4345BBE06394}"/>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3509D5E3-484A-93EF-EB98-7A7AC925F39D}"/>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8E566C11-7C5D-77AE-D9E6-998CB49C1BCE}"/>
              </a:ext>
            </a:extLst>
          </p:cNvPr>
          <p:cNvPicPr>
            <a:picLocks noChangeAspect="1"/>
          </p:cNvPicPr>
          <p:nvPr/>
        </p:nvPicPr>
        <p:blipFill rotWithShape="1">
          <a:blip r:embed="rId2"/>
          <a:srcRect l="39040" t="27634" r="6906" b="36055"/>
          <a:stretch/>
        </p:blipFill>
        <p:spPr>
          <a:xfrm>
            <a:off x="0" y="4870382"/>
            <a:ext cx="2413258" cy="2026904"/>
          </a:xfrm>
          <a:prstGeom prst="rect">
            <a:avLst/>
          </a:prstGeom>
        </p:spPr>
      </p:pic>
      <p:sp>
        <p:nvSpPr>
          <p:cNvPr id="3" name="Symbol zastępczy zawartości 2">
            <a:extLst>
              <a:ext uri="{FF2B5EF4-FFF2-40B4-BE49-F238E27FC236}">
                <a16:creationId xmlns:a16="http://schemas.microsoft.com/office/drawing/2014/main" id="{0BB3A5D7-F3B1-DA81-50E8-3F5C71E402DB}"/>
              </a:ext>
            </a:extLst>
          </p:cNvPr>
          <p:cNvSpPr>
            <a:spLocks noGrp="1"/>
          </p:cNvSpPr>
          <p:nvPr>
            <p:ph idx="1"/>
          </p:nvPr>
        </p:nvSpPr>
        <p:spPr>
          <a:xfrm>
            <a:off x="838200" y="1555520"/>
            <a:ext cx="10515600" cy="3952807"/>
          </a:xfrm>
        </p:spPr>
        <p:txBody>
          <a:bodyPr>
            <a:normAutofit/>
          </a:body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Wydatek MŚP może zostać uznany za kwalifikowalny, jeżeli spełnia łącznie następujące ogólne warunki, c.d.:</a:t>
            </a:r>
            <a:endPar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marL="180000" indent="-180000">
              <a:lnSpc>
                <a:spcPct val="130000"/>
              </a:lnSpc>
              <a:spcBef>
                <a:spcPts val="0"/>
              </a:spcBef>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nie stanowi wydatku niekwalifikowalnego na mocy przepisów unijnych oraz krajowych,</a:t>
            </a:r>
          </a:p>
          <a:p>
            <a:pPr marL="180000" indent="-180000">
              <a:lnSpc>
                <a:spcPct val="130000"/>
              </a:lnSpc>
              <a:spcBef>
                <a:spcPts val="0"/>
              </a:spcBef>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nie został przedstawiony do dofinansowania w ramach innego programu unijnego wsparcia niezależnie od formy wsparcia (dotacja, pożyczka, poręczenie/gwarancja udzielane ze środków unijnych) ani w ramach programu krajowego wsparcia w formie bezzwrotnej (dotacja z krajowych środków publicznych),</a:t>
            </a:r>
          </a:p>
          <a:p>
            <a:pPr marL="180000" indent="-180000">
              <a:lnSpc>
                <a:spcPct val="130000"/>
              </a:lnSpc>
              <a:spcBef>
                <a:spcPts val="0"/>
              </a:spcBef>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jest zgodny z warunkami uznania go za wydatek kwalifikowalny określonymi w Regulaminie wyboru przedsięwzięć MŚP, umowie o objęcie przedsięwzięcia MŚP wsparciem oraz w Przewodniku kwalifikowalności wydatków. </a:t>
            </a:r>
          </a:p>
          <a:p>
            <a:pPr marL="0" indent="0">
              <a:buNone/>
            </a:pPr>
            <a:endParaRPr lang="pl-PL" dirty="0"/>
          </a:p>
        </p:txBody>
      </p:sp>
      <p:grpSp>
        <p:nvGrpSpPr>
          <p:cNvPr id="11" name="Grupa 10">
            <a:extLst>
              <a:ext uri="{FF2B5EF4-FFF2-40B4-BE49-F238E27FC236}">
                <a16:creationId xmlns:a16="http://schemas.microsoft.com/office/drawing/2014/main" id="{3F0B88FE-B987-241B-92E6-86838C263DD5}"/>
              </a:ext>
            </a:extLst>
          </p:cNvPr>
          <p:cNvGrpSpPr/>
          <p:nvPr/>
        </p:nvGrpSpPr>
        <p:grpSpPr>
          <a:xfrm>
            <a:off x="11068798" y="0"/>
            <a:ext cx="790916" cy="776133"/>
            <a:chOff x="21935085" y="-6081867"/>
            <a:chExt cx="790916" cy="776133"/>
          </a:xfrm>
        </p:grpSpPr>
        <p:sp>
          <p:nvSpPr>
            <p:cNvPr id="12" name="Prostokąt 11">
              <a:extLst>
                <a:ext uri="{FF2B5EF4-FFF2-40B4-BE49-F238E27FC236}">
                  <a16:creationId xmlns:a16="http://schemas.microsoft.com/office/drawing/2014/main" id="{BEF6A8D1-D883-2798-EF0A-E746E0DB120F}"/>
                </a:ext>
              </a:extLst>
            </p:cNvPr>
            <p:cNvSpPr/>
            <p:nvPr/>
          </p:nvSpPr>
          <p:spPr>
            <a:xfrm>
              <a:off x="21935085" y="-6081867"/>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7370343B-B317-9C7D-DC7F-0707F2AB2617}"/>
                </a:ext>
              </a:extLst>
            </p:cNvPr>
            <p:cNvSpPr txBox="1"/>
            <p:nvPr/>
          </p:nvSpPr>
          <p:spPr>
            <a:xfrm>
              <a:off x="22070261" y="-5947575"/>
              <a:ext cx="520563" cy="461665"/>
            </a:xfrm>
            <a:prstGeom prst="rect">
              <a:avLst/>
            </a:prstGeom>
            <a:noFill/>
          </p:spPr>
          <p:txBody>
            <a:bodyPr wrap="square" rtlCol="0">
              <a:spAutoFit/>
            </a:bodyPr>
            <a:lstStyle/>
            <a:p>
              <a:r>
                <a:rPr lang="pl-PL" sz="2400" dirty="0">
                  <a:solidFill>
                    <a:schemeClr val="bg1"/>
                  </a:solidFill>
                </a:rPr>
                <a:t>30</a:t>
              </a:r>
            </a:p>
          </p:txBody>
        </p:sp>
      </p:grpSp>
    </p:spTree>
    <p:extLst>
      <p:ext uri="{BB962C8B-B14F-4D97-AF65-F5344CB8AC3E}">
        <p14:creationId xmlns:p14="http://schemas.microsoft.com/office/powerpoint/2010/main" val="1149072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B1804E-BE2F-2DBF-875F-08579298A1F8}"/>
              </a:ext>
            </a:extLst>
          </p:cNvPr>
          <p:cNvSpPr>
            <a:spLocks noGrp="1"/>
          </p:cNvSpPr>
          <p:nvPr>
            <p:ph type="title"/>
          </p:nvPr>
        </p:nvSpPr>
        <p:spPr>
          <a:xfrm>
            <a:off x="838200" y="797744"/>
            <a:ext cx="10515600" cy="1325563"/>
          </a:xfrm>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Sposób traktowania podatku VAT:</a:t>
            </a:r>
          </a:p>
        </p:txBody>
      </p:sp>
      <p:pic>
        <p:nvPicPr>
          <p:cNvPr id="4" name="Obraz 3">
            <a:extLst>
              <a:ext uri="{FF2B5EF4-FFF2-40B4-BE49-F238E27FC236}">
                <a16:creationId xmlns:a16="http://schemas.microsoft.com/office/drawing/2014/main" id="{D62D4932-A79F-88DC-F771-81D82EBB4F76}"/>
              </a:ext>
            </a:extLst>
          </p:cNvPr>
          <p:cNvPicPr>
            <a:picLocks noChangeAspect="1"/>
          </p:cNvPicPr>
          <p:nvPr/>
        </p:nvPicPr>
        <p:blipFill rotWithShape="1">
          <a:blip r:embed="rId2"/>
          <a:srcRect l="19126" t="46444" r="26820" b="17245"/>
          <a:stretch/>
        </p:blipFill>
        <p:spPr>
          <a:xfrm>
            <a:off x="8693586" y="1929"/>
            <a:ext cx="3498414" cy="2917194"/>
          </a:xfrm>
          <a:prstGeom prst="rect">
            <a:avLst/>
          </a:prstGeom>
        </p:spPr>
      </p:pic>
      <p:sp>
        <p:nvSpPr>
          <p:cNvPr id="3" name="Symbol zastępczy zawartości 2">
            <a:extLst>
              <a:ext uri="{FF2B5EF4-FFF2-40B4-BE49-F238E27FC236}">
                <a16:creationId xmlns:a16="http://schemas.microsoft.com/office/drawing/2014/main" id="{5EE6F286-289D-6281-3B7F-E95D39F98BFE}"/>
              </a:ext>
            </a:extLst>
          </p:cNvPr>
          <p:cNvSpPr>
            <a:spLocks noGrp="1"/>
          </p:cNvSpPr>
          <p:nvPr>
            <p:ph idx="1"/>
          </p:nvPr>
        </p:nvSpPr>
        <p:spPr>
          <a:xfrm>
            <a:off x="838200" y="2606463"/>
            <a:ext cx="10515600" cy="2058218"/>
          </a:xfrm>
        </p:spPr>
        <p:txBody>
          <a:bodyPr/>
          <a:lstStyle/>
          <a:p>
            <a:pPr marL="0" lvl="0" indent="0" algn="l"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Zgodnie z przepisami unijnymi mającymi zastosowanie do KPO podatek od towarów i usług (VAT) w ramach przedsięwzięcia MŚP stanowi wydatek niekwalifikowalny i nie może być finansowany ze środków planu rozwojowego.</a:t>
            </a:r>
          </a:p>
          <a:p>
            <a:pPr marL="0" lvl="0" indent="0" algn="l" rtl="0">
              <a:lnSpc>
                <a:spcPct val="130000"/>
              </a:lnSpc>
              <a:spcBef>
                <a:spcPts val="0"/>
              </a:spcBef>
              <a:spcAft>
                <a:spcPts val="0"/>
              </a:spcAft>
              <a:buNone/>
            </a:pPr>
            <a:endPar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marL="0" lvl="0" indent="0" algn="l"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Wydatki kwalifikowalne w ramach Inwestycji A1.2.1 nie obejmują zatem kwoty podatku VAT. </a:t>
            </a:r>
          </a:p>
          <a:p>
            <a:pPr marL="0" indent="0">
              <a:buNone/>
            </a:pPr>
            <a:endParaRPr lang="pl-PL" dirty="0"/>
          </a:p>
        </p:txBody>
      </p:sp>
      <p:grpSp>
        <p:nvGrpSpPr>
          <p:cNvPr id="5" name="Grupa 4">
            <a:extLst>
              <a:ext uri="{FF2B5EF4-FFF2-40B4-BE49-F238E27FC236}">
                <a16:creationId xmlns:a16="http://schemas.microsoft.com/office/drawing/2014/main" id="{9D45F031-5DF4-11FD-3574-7B5374FC7D8E}"/>
              </a:ext>
            </a:extLst>
          </p:cNvPr>
          <p:cNvGrpSpPr/>
          <p:nvPr/>
        </p:nvGrpSpPr>
        <p:grpSpPr>
          <a:xfrm>
            <a:off x="0" y="409037"/>
            <a:ext cx="3093457" cy="142043"/>
            <a:chOff x="3653572" y="438181"/>
            <a:chExt cx="3093457" cy="142043"/>
          </a:xfrm>
        </p:grpSpPr>
        <p:cxnSp>
          <p:nvCxnSpPr>
            <p:cNvPr id="6" name="Łącznik prosty 5">
              <a:extLst>
                <a:ext uri="{FF2B5EF4-FFF2-40B4-BE49-F238E27FC236}">
                  <a16:creationId xmlns:a16="http://schemas.microsoft.com/office/drawing/2014/main" id="{109F8DB7-70F0-1F7B-26D9-5F5E326661A1}"/>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A6DE88FE-DC6B-D188-0F0B-64D0E7EF6DAB}"/>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8" name="Grupa 7">
            <a:extLst>
              <a:ext uri="{FF2B5EF4-FFF2-40B4-BE49-F238E27FC236}">
                <a16:creationId xmlns:a16="http://schemas.microsoft.com/office/drawing/2014/main" id="{4FA8E700-B103-BE34-CBE6-D5027622554E}"/>
              </a:ext>
            </a:extLst>
          </p:cNvPr>
          <p:cNvGrpSpPr/>
          <p:nvPr/>
        </p:nvGrpSpPr>
        <p:grpSpPr>
          <a:xfrm rot="10800000">
            <a:off x="5679928" y="6288055"/>
            <a:ext cx="6512072" cy="142043"/>
            <a:chOff x="234957" y="435006"/>
            <a:chExt cx="6512072" cy="142043"/>
          </a:xfrm>
        </p:grpSpPr>
        <p:cxnSp>
          <p:nvCxnSpPr>
            <p:cNvPr id="9" name="Łącznik prosty 8">
              <a:extLst>
                <a:ext uri="{FF2B5EF4-FFF2-40B4-BE49-F238E27FC236}">
                  <a16:creationId xmlns:a16="http://schemas.microsoft.com/office/drawing/2014/main" id="{743601A2-98FD-3CF6-D584-19607D7A5530}"/>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F291C3E5-4383-F7BC-A640-800ABD4C1F81}"/>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50EC3A31-596E-541B-7000-2B364653E793}"/>
              </a:ext>
            </a:extLst>
          </p:cNvPr>
          <p:cNvGrpSpPr/>
          <p:nvPr/>
        </p:nvGrpSpPr>
        <p:grpSpPr>
          <a:xfrm>
            <a:off x="0" y="6081867"/>
            <a:ext cx="790916" cy="776133"/>
            <a:chOff x="11084833" y="0"/>
            <a:chExt cx="790916" cy="776133"/>
          </a:xfrm>
        </p:grpSpPr>
        <p:sp>
          <p:nvSpPr>
            <p:cNvPr id="12" name="Prostokąt 11">
              <a:extLst>
                <a:ext uri="{FF2B5EF4-FFF2-40B4-BE49-F238E27FC236}">
                  <a16:creationId xmlns:a16="http://schemas.microsoft.com/office/drawing/2014/main" id="{F6466B8F-19B7-2A85-81B5-410F92945435}"/>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38FC4159-1183-CA9B-6B60-FDF1AFFEB3D4}"/>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31</a:t>
              </a:r>
            </a:p>
          </p:txBody>
        </p:sp>
      </p:grpSp>
    </p:spTree>
    <p:extLst>
      <p:ext uri="{BB962C8B-B14F-4D97-AF65-F5344CB8AC3E}">
        <p14:creationId xmlns:p14="http://schemas.microsoft.com/office/powerpoint/2010/main" val="186087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E30E53-476F-550E-5623-BF580ECC3135}"/>
              </a:ext>
            </a:extLst>
          </p:cNvPr>
          <p:cNvSpPr>
            <a:spLocks noGrp="1"/>
          </p:cNvSpPr>
          <p:nvPr>
            <p:ph type="title"/>
          </p:nvPr>
        </p:nvSpPr>
        <p:spPr>
          <a:xfrm>
            <a:off x="838200" y="603044"/>
            <a:ext cx="10515600" cy="1103232"/>
          </a:xfrm>
        </p:spPr>
        <p:txBody>
          <a:bodyPr>
            <a:normAutofit/>
          </a:bodyPr>
          <a:lstStyle/>
          <a:p>
            <a:r>
              <a:rPr lang="pl-PL" sz="32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Okres kwalifikowalności wydatków:</a:t>
            </a:r>
            <a:endParaRPr lang="pl-PL" sz="3200" b="1" dirty="0">
              <a:latin typeface="Lato" panose="020F0502020204030203" pitchFamily="34" charset="0"/>
              <a:ea typeface="Lato" panose="020F0502020204030203" pitchFamily="34" charset="0"/>
              <a:cs typeface="Lato" panose="020F0502020204030203" pitchFamily="34" charset="0"/>
            </a:endParaRPr>
          </a:p>
        </p:txBody>
      </p:sp>
      <p:pic>
        <p:nvPicPr>
          <p:cNvPr id="4" name="Obraz 3">
            <a:extLst>
              <a:ext uri="{FF2B5EF4-FFF2-40B4-BE49-F238E27FC236}">
                <a16:creationId xmlns:a16="http://schemas.microsoft.com/office/drawing/2014/main" id="{1500319F-762A-D98D-3082-4BE93B3C8BD1}"/>
              </a:ext>
            </a:extLst>
          </p:cNvPr>
          <p:cNvPicPr>
            <a:picLocks noChangeAspect="1"/>
          </p:cNvPicPr>
          <p:nvPr/>
        </p:nvPicPr>
        <p:blipFill rotWithShape="1">
          <a:blip r:embed="rId2"/>
          <a:srcRect l="39040" t="27634" r="6906" b="36055"/>
          <a:stretch/>
        </p:blipFill>
        <p:spPr>
          <a:xfrm>
            <a:off x="0" y="4767756"/>
            <a:ext cx="2488672" cy="2090244"/>
          </a:xfrm>
          <a:prstGeom prst="rect">
            <a:avLst/>
          </a:prstGeom>
        </p:spPr>
      </p:pic>
      <p:grpSp>
        <p:nvGrpSpPr>
          <p:cNvPr id="5" name="Grupa 4">
            <a:extLst>
              <a:ext uri="{FF2B5EF4-FFF2-40B4-BE49-F238E27FC236}">
                <a16:creationId xmlns:a16="http://schemas.microsoft.com/office/drawing/2014/main" id="{E3CE11E3-838F-7FAC-F02F-A12F2AC66999}"/>
              </a:ext>
            </a:extLst>
          </p:cNvPr>
          <p:cNvGrpSpPr/>
          <p:nvPr/>
        </p:nvGrpSpPr>
        <p:grpSpPr>
          <a:xfrm>
            <a:off x="0" y="409037"/>
            <a:ext cx="3093457" cy="142043"/>
            <a:chOff x="3653572" y="438181"/>
            <a:chExt cx="3093457" cy="142043"/>
          </a:xfrm>
        </p:grpSpPr>
        <p:cxnSp>
          <p:nvCxnSpPr>
            <p:cNvPr id="6" name="Łącznik prosty 5">
              <a:extLst>
                <a:ext uri="{FF2B5EF4-FFF2-40B4-BE49-F238E27FC236}">
                  <a16:creationId xmlns:a16="http://schemas.microsoft.com/office/drawing/2014/main" id="{76A167A2-D01F-157B-1625-16813AC18F8C}"/>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4F77E151-C9BF-F9A4-471A-A08A8E9884CA}"/>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8" name="Grupa 7">
            <a:extLst>
              <a:ext uri="{FF2B5EF4-FFF2-40B4-BE49-F238E27FC236}">
                <a16:creationId xmlns:a16="http://schemas.microsoft.com/office/drawing/2014/main" id="{B504DEFA-EED3-3F72-9E2E-D968886B357C}"/>
              </a:ext>
            </a:extLst>
          </p:cNvPr>
          <p:cNvGrpSpPr/>
          <p:nvPr/>
        </p:nvGrpSpPr>
        <p:grpSpPr>
          <a:xfrm rot="10800000">
            <a:off x="5679928" y="6288055"/>
            <a:ext cx="6512072" cy="142043"/>
            <a:chOff x="234957" y="435006"/>
            <a:chExt cx="6512072" cy="142043"/>
          </a:xfrm>
        </p:grpSpPr>
        <p:cxnSp>
          <p:nvCxnSpPr>
            <p:cNvPr id="9" name="Łącznik prosty 8">
              <a:extLst>
                <a:ext uri="{FF2B5EF4-FFF2-40B4-BE49-F238E27FC236}">
                  <a16:creationId xmlns:a16="http://schemas.microsoft.com/office/drawing/2014/main" id="{AB3462E1-BA0D-A6A7-212B-8B0D4738A5D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CC9809A7-D19A-05D2-A1A4-9487D4C3E97B}"/>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D30B5CDF-B8F5-5F84-A9E1-A9F2087872BE}"/>
              </a:ext>
            </a:extLst>
          </p:cNvPr>
          <p:cNvGrpSpPr/>
          <p:nvPr/>
        </p:nvGrpSpPr>
        <p:grpSpPr>
          <a:xfrm>
            <a:off x="11068797" y="0"/>
            <a:ext cx="790916" cy="776133"/>
            <a:chOff x="21935084" y="-6081867"/>
            <a:chExt cx="790916" cy="776133"/>
          </a:xfrm>
        </p:grpSpPr>
        <p:sp>
          <p:nvSpPr>
            <p:cNvPr id="12" name="Prostokąt 11">
              <a:extLst>
                <a:ext uri="{FF2B5EF4-FFF2-40B4-BE49-F238E27FC236}">
                  <a16:creationId xmlns:a16="http://schemas.microsoft.com/office/drawing/2014/main" id="{BF9E19B5-14E0-6892-6EE8-BFBE291C6C4D}"/>
                </a:ext>
              </a:extLst>
            </p:cNvPr>
            <p:cNvSpPr/>
            <p:nvPr/>
          </p:nvSpPr>
          <p:spPr>
            <a:xfrm>
              <a:off x="21935084" y="-6081867"/>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B4E9830F-5F94-E117-0EC1-1D4F101711E7}"/>
                </a:ext>
              </a:extLst>
            </p:cNvPr>
            <p:cNvSpPr txBox="1"/>
            <p:nvPr/>
          </p:nvSpPr>
          <p:spPr>
            <a:xfrm>
              <a:off x="22070260" y="-5973740"/>
              <a:ext cx="520563" cy="461665"/>
            </a:xfrm>
            <a:prstGeom prst="rect">
              <a:avLst/>
            </a:prstGeom>
            <a:noFill/>
          </p:spPr>
          <p:txBody>
            <a:bodyPr wrap="square" rtlCol="0">
              <a:spAutoFit/>
            </a:bodyPr>
            <a:lstStyle/>
            <a:p>
              <a:r>
                <a:rPr lang="pl-PL" sz="2400" dirty="0">
                  <a:solidFill>
                    <a:schemeClr val="bg1"/>
                  </a:solidFill>
                </a:rPr>
                <a:t>32</a:t>
              </a:r>
            </a:p>
          </p:txBody>
        </p:sp>
      </p:grpSp>
      <p:sp>
        <p:nvSpPr>
          <p:cNvPr id="3" name="Symbol zastępczy zawartości 2">
            <a:extLst>
              <a:ext uri="{FF2B5EF4-FFF2-40B4-BE49-F238E27FC236}">
                <a16:creationId xmlns:a16="http://schemas.microsoft.com/office/drawing/2014/main" id="{31CAEB3C-C62A-AC51-5AC4-31D9ED78A536}"/>
              </a:ext>
            </a:extLst>
          </p:cNvPr>
          <p:cNvSpPr>
            <a:spLocks noGrp="1"/>
          </p:cNvSpPr>
          <p:nvPr>
            <p:ph idx="1"/>
          </p:nvPr>
        </p:nvSpPr>
        <p:spPr>
          <a:xfrm>
            <a:off x="838200" y="1550688"/>
            <a:ext cx="10515600" cy="3610334"/>
          </a:xfrm>
        </p:spPr>
        <p:txBody>
          <a:bodyPr>
            <a:normAutofit fontScale="92500" lnSpcReduction="10000"/>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Wydatki MŚP mogą być uznane za kwalifikowalne, jeżeli zostały poniesione w okresie, który został wskazany w umowie o objęcie przedsięwzięcia MŚP wsparciem w ramach planu rozwojowego</a:t>
            </a:r>
            <a:r>
              <a:rPr lang="pl-PL" sz="1800" kern="0" dirty="0">
                <a:solidFill>
                  <a:srgbClr val="000000"/>
                </a:solidFill>
                <a:latin typeface="Lato" panose="020F0502020204030203" pitchFamily="34" charset="0"/>
                <a:ea typeface="Lato" panose="020F0502020204030203" pitchFamily="34" charset="0"/>
                <a:cs typeface="Lato" panose="020F0502020204030203" pitchFamily="34" charset="0"/>
                <a:sym typeface="Calibri"/>
              </a:rPr>
              <a:t> z zastrzeżeniem, że kwalifikowalność wydatków rozpoczyna się dzień po złożeniu Wniosku i kończy maksymalnie w dniu 31.01.2026 r. bez możliwości przedłużenia.</a:t>
            </a:r>
            <a:endPar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endParaRPr>
          </a:p>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endParaRPr>
          </a:p>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Wydatki MŚP poniesione poza okresem określonym w umowie o objęcie przedsięwzięcia MŚP wsparciem nie podlegają rozliczeniu w ramach wsparcia z Inwestycji A1.2.1 KPO. </a:t>
            </a:r>
          </a:p>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endParaRPr>
          </a:p>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Założony we wniosku okres realizacji przedsięwzięcia </a:t>
            </a:r>
            <a:r>
              <a:rPr kumimoji="0" lang="pl-PL" sz="180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MŚP NIE może być dłuższy niż 12 kolejnych miesięcy licząc od dnia rozpoczęcia realizacji przedsięwzięcia </a:t>
            </a:r>
            <a:r>
              <a:rPr kumimoji="0" lang="pl-PL" sz="18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Calibri"/>
              </a:rPr>
              <a:t>MŚP (rozpoczęcie nie później niż 3 miesiące od dnia złożenia wniosku).</a:t>
            </a:r>
          </a:p>
          <a:p>
            <a:pPr marL="0" indent="0">
              <a:buNone/>
            </a:pPr>
            <a:endParaRPr lang="pl-PL" dirty="0"/>
          </a:p>
        </p:txBody>
      </p:sp>
    </p:spTree>
    <p:extLst>
      <p:ext uri="{BB962C8B-B14F-4D97-AF65-F5344CB8AC3E}">
        <p14:creationId xmlns:p14="http://schemas.microsoft.com/office/powerpoint/2010/main" val="1129740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1216BB-D323-BA19-108A-0E1375818C34}"/>
              </a:ext>
            </a:extLst>
          </p:cNvPr>
          <p:cNvSpPr>
            <a:spLocks noGrp="1"/>
          </p:cNvSpPr>
          <p:nvPr>
            <p:ph type="title"/>
          </p:nvPr>
        </p:nvSpPr>
        <p:spPr>
          <a:xfrm>
            <a:off x="838200" y="619648"/>
            <a:ext cx="10515600" cy="1325563"/>
          </a:xfrm>
        </p:spPr>
        <p:txBody>
          <a:bodyPr>
            <a:normAutofit/>
          </a:bodyPr>
          <a:lstStyle/>
          <a:p>
            <a:r>
              <a:rPr lang="pl-PL" sz="32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Podwójne finansowanie wydatków (1 z 3):</a:t>
            </a:r>
            <a:endParaRPr lang="pl-PL" sz="3200" b="1" dirty="0">
              <a:latin typeface="Lato" panose="020F0502020204030203" pitchFamily="34" charset="0"/>
              <a:ea typeface="Lato" panose="020F0502020204030203" pitchFamily="34" charset="0"/>
              <a:cs typeface="Lato" panose="020F0502020204030203" pitchFamily="34" charset="0"/>
            </a:endParaRPr>
          </a:p>
        </p:txBody>
      </p:sp>
      <p:pic>
        <p:nvPicPr>
          <p:cNvPr id="4" name="Obraz 3">
            <a:extLst>
              <a:ext uri="{FF2B5EF4-FFF2-40B4-BE49-F238E27FC236}">
                <a16:creationId xmlns:a16="http://schemas.microsoft.com/office/drawing/2014/main" id="{76C56B3B-EE7D-8645-DA8A-188B7DA07AAA}"/>
              </a:ext>
            </a:extLst>
          </p:cNvPr>
          <p:cNvPicPr>
            <a:picLocks noChangeAspect="1"/>
          </p:cNvPicPr>
          <p:nvPr/>
        </p:nvPicPr>
        <p:blipFill rotWithShape="1">
          <a:blip r:embed="rId2"/>
          <a:srcRect l="39040" t="27634" r="6906" b="36055"/>
          <a:stretch/>
        </p:blipFill>
        <p:spPr>
          <a:xfrm>
            <a:off x="0" y="4099498"/>
            <a:ext cx="3280528" cy="2755327"/>
          </a:xfrm>
          <a:prstGeom prst="rect">
            <a:avLst/>
          </a:prstGeom>
        </p:spPr>
      </p:pic>
      <p:grpSp>
        <p:nvGrpSpPr>
          <p:cNvPr id="5" name="Grupa 4">
            <a:extLst>
              <a:ext uri="{FF2B5EF4-FFF2-40B4-BE49-F238E27FC236}">
                <a16:creationId xmlns:a16="http://schemas.microsoft.com/office/drawing/2014/main" id="{98717B5E-824D-AE66-7FA0-A71216147426}"/>
              </a:ext>
            </a:extLst>
          </p:cNvPr>
          <p:cNvGrpSpPr/>
          <p:nvPr/>
        </p:nvGrpSpPr>
        <p:grpSpPr>
          <a:xfrm>
            <a:off x="0" y="409037"/>
            <a:ext cx="3093457" cy="142043"/>
            <a:chOff x="3653572" y="438181"/>
            <a:chExt cx="3093457" cy="142043"/>
          </a:xfrm>
        </p:grpSpPr>
        <p:cxnSp>
          <p:nvCxnSpPr>
            <p:cNvPr id="6" name="Łącznik prosty 5">
              <a:extLst>
                <a:ext uri="{FF2B5EF4-FFF2-40B4-BE49-F238E27FC236}">
                  <a16:creationId xmlns:a16="http://schemas.microsoft.com/office/drawing/2014/main" id="{8FC38829-6EAB-4860-185F-8E7A18B116C7}"/>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682A1545-EB12-2C48-B645-F4617CA30D56}"/>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8" name="Grupa 7">
            <a:extLst>
              <a:ext uri="{FF2B5EF4-FFF2-40B4-BE49-F238E27FC236}">
                <a16:creationId xmlns:a16="http://schemas.microsoft.com/office/drawing/2014/main" id="{677A6A20-E46E-32CF-522C-EE6456E82AF0}"/>
              </a:ext>
            </a:extLst>
          </p:cNvPr>
          <p:cNvGrpSpPr/>
          <p:nvPr/>
        </p:nvGrpSpPr>
        <p:grpSpPr>
          <a:xfrm rot="10800000">
            <a:off x="5679928" y="6288055"/>
            <a:ext cx="6512072" cy="142043"/>
            <a:chOff x="234957" y="435006"/>
            <a:chExt cx="6512072" cy="142043"/>
          </a:xfrm>
        </p:grpSpPr>
        <p:cxnSp>
          <p:nvCxnSpPr>
            <p:cNvPr id="9" name="Łącznik prosty 8">
              <a:extLst>
                <a:ext uri="{FF2B5EF4-FFF2-40B4-BE49-F238E27FC236}">
                  <a16:creationId xmlns:a16="http://schemas.microsoft.com/office/drawing/2014/main" id="{51C4FAE8-9BA3-7D66-3E5B-057CF93A7A95}"/>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233A51FB-A83D-FF8B-C57A-F41CA924E722}"/>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26124873-CF5A-7460-0F78-8314C6A5FD07}"/>
              </a:ext>
            </a:extLst>
          </p:cNvPr>
          <p:cNvGrpSpPr/>
          <p:nvPr/>
        </p:nvGrpSpPr>
        <p:grpSpPr>
          <a:xfrm>
            <a:off x="11059371" y="0"/>
            <a:ext cx="790916" cy="776133"/>
            <a:chOff x="21925658" y="-6081867"/>
            <a:chExt cx="790916" cy="776133"/>
          </a:xfrm>
        </p:grpSpPr>
        <p:sp>
          <p:nvSpPr>
            <p:cNvPr id="12" name="Prostokąt 11">
              <a:extLst>
                <a:ext uri="{FF2B5EF4-FFF2-40B4-BE49-F238E27FC236}">
                  <a16:creationId xmlns:a16="http://schemas.microsoft.com/office/drawing/2014/main" id="{ED23BFBF-30BF-CD89-7A25-62FAE1CC7F2C}"/>
                </a:ext>
              </a:extLst>
            </p:cNvPr>
            <p:cNvSpPr/>
            <p:nvPr/>
          </p:nvSpPr>
          <p:spPr>
            <a:xfrm>
              <a:off x="21925658" y="-6081867"/>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5612AA61-63A2-D13B-1E99-316BC6713056}"/>
                </a:ext>
              </a:extLst>
            </p:cNvPr>
            <p:cNvSpPr txBox="1"/>
            <p:nvPr/>
          </p:nvSpPr>
          <p:spPr>
            <a:xfrm>
              <a:off x="22060834" y="-5973740"/>
              <a:ext cx="520563" cy="461665"/>
            </a:xfrm>
            <a:prstGeom prst="rect">
              <a:avLst/>
            </a:prstGeom>
            <a:noFill/>
          </p:spPr>
          <p:txBody>
            <a:bodyPr wrap="square" rtlCol="0">
              <a:spAutoFit/>
            </a:bodyPr>
            <a:lstStyle/>
            <a:p>
              <a:r>
                <a:rPr lang="pl-PL" sz="2400" dirty="0">
                  <a:solidFill>
                    <a:schemeClr val="bg1"/>
                  </a:solidFill>
                </a:rPr>
                <a:t>33</a:t>
              </a:r>
            </a:p>
          </p:txBody>
        </p:sp>
      </p:grpSp>
      <p:sp>
        <p:nvSpPr>
          <p:cNvPr id="3" name="Symbol zastępczy zawartości 2">
            <a:extLst>
              <a:ext uri="{FF2B5EF4-FFF2-40B4-BE49-F238E27FC236}">
                <a16:creationId xmlns:a16="http://schemas.microsoft.com/office/drawing/2014/main" id="{9826C18B-7A22-F644-7900-4FDC91B3FB78}"/>
              </a:ext>
            </a:extLst>
          </p:cNvPr>
          <p:cNvSpPr>
            <a:spLocks noGrp="1"/>
          </p:cNvSpPr>
          <p:nvPr>
            <p:ph idx="1"/>
          </p:nvPr>
        </p:nvSpPr>
        <p:spPr>
          <a:xfrm>
            <a:off x="838200" y="1775426"/>
            <a:ext cx="10515600" cy="2733286"/>
          </a:xfrm>
        </p:spPr>
        <p:txBody>
          <a:bodyPr/>
          <a:lstStyle/>
          <a:p>
            <a:pPr marL="0" lvl="0" indent="0" algn="l"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Więcej niż jednokrotne przedstawienie do rozliczenia tego samego wydatku albo tej samej części wydatku ze środków UE w jakiejkolwiek formie (w szczególności dotacji, pożyczki, gwarancji lub poręczenia współfinansowanych ze środków unijnych).</a:t>
            </a:r>
          </a:p>
          <a:p>
            <a:pPr marL="360000" lvl="0" indent="-360000" algn="l" rtl="0">
              <a:lnSpc>
                <a:spcPct val="130000"/>
              </a:lnSpc>
              <a:spcBef>
                <a:spcPts val="0"/>
              </a:spcBef>
              <a:spcAft>
                <a:spcPts val="0"/>
              </a:spcAft>
              <a:buFont typeface="+mj-lt"/>
              <a:buAutoNum type="alphaLcParenR"/>
            </a:pPr>
            <a:endPar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marL="0" lvl="0" indent="0" algn="l"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Otrzymanie na wydatki kwalifikowalne danego przedsięwzięcia MŚP lub części przedsięwzięcia MŚP dotacji z kilku źródeł (krajowych, unijnych lub innych) w wysokości łącznie wyższej niż 100% wydatków kwalifikowalnych przedsięwzięcia MŚP lub części przedsięwzięcia MŚP.</a:t>
            </a:r>
          </a:p>
          <a:p>
            <a:pPr marL="0" indent="0">
              <a:buNone/>
            </a:pPr>
            <a:endParaRPr lang="pl-PL" dirty="0"/>
          </a:p>
        </p:txBody>
      </p:sp>
    </p:spTree>
    <p:extLst>
      <p:ext uri="{BB962C8B-B14F-4D97-AF65-F5344CB8AC3E}">
        <p14:creationId xmlns:p14="http://schemas.microsoft.com/office/powerpoint/2010/main" val="2365217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ACC72C-A2A5-8312-4B8A-9B57723342EB}"/>
              </a:ext>
            </a:extLst>
          </p:cNvPr>
          <p:cNvSpPr>
            <a:spLocks noGrp="1"/>
          </p:cNvSpPr>
          <p:nvPr>
            <p:ph type="title"/>
          </p:nvPr>
        </p:nvSpPr>
        <p:spPr>
          <a:xfrm>
            <a:off x="838200" y="657356"/>
            <a:ext cx="10515600" cy="1325563"/>
          </a:xfrm>
        </p:spPr>
        <p:txBody>
          <a:bodyPr>
            <a:normAutofit/>
          </a:bodyPr>
          <a:lstStyle/>
          <a:p>
            <a:r>
              <a:rPr lang="pl-PL" sz="32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Podwójne finansowanie wydatków (2 z 3):</a:t>
            </a:r>
            <a:endParaRPr lang="pl-PL" sz="3200" b="1" dirty="0"/>
          </a:p>
        </p:txBody>
      </p:sp>
      <p:sp>
        <p:nvSpPr>
          <p:cNvPr id="3" name="Symbol zastępczy zawartości 2">
            <a:extLst>
              <a:ext uri="{FF2B5EF4-FFF2-40B4-BE49-F238E27FC236}">
                <a16:creationId xmlns:a16="http://schemas.microsoft.com/office/drawing/2014/main" id="{2544417C-8409-7DE7-27D0-77A2476C7245}"/>
              </a:ext>
            </a:extLst>
          </p:cNvPr>
          <p:cNvSpPr>
            <a:spLocks noGrp="1"/>
          </p:cNvSpPr>
          <p:nvPr>
            <p:ph idx="1"/>
          </p:nvPr>
        </p:nvSpPr>
        <p:spPr>
          <a:xfrm>
            <a:off x="838200" y="2110816"/>
            <a:ext cx="10515600" cy="1325563"/>
          </a:xfrm>
        </p:spPr>
        <p:txBody>
          <a:bodyPr/>
          <a:lstStyle/>
          <a:p>
            <a:pPr marL="0" indent="0">
              <a:lnSpc>
                <a:spcPct val="130000"/>
              </a:lnSpc>
              <a:spcBef>
                <a:spcPts val="0"/>
              </a:spcBef>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Wydatki MŚP NIE mogą być podwójnie finansowane ze środków unijnych, niezależnie od formy (bezzwrotna dotacja czy zwrotna pożyczka) oraz krajowych środków publicznych otrzymanych w formie bezzwrotnej (dopłata, dotacja).</a:t>
            </a:r>
          </a:p>
          <a:p>
            <a:pPr marL="0" indent="0">
              <a:buNone/>
            </a:pPr>
            <a:endParaRPr lang="pl-PL" dirty="0"/>
          </a:p>
        </p:txBody>
      </p:sp>
      <p:pic>
        <p:nvPicPr>
          <p:cNvPr id="4" name="Obraz 3">
            <a:extLst>
              <a:ext uri="{FF2B5EF4-FFF2-40B4-BE49-F238E27FC236}">
                <a16:creationId xmlns:a16="http://schemas.microsoft.com/office/drawing/2014/main" id="{D8B4F37C-068A-31EB-9DE1-686F75C48698}"/>
              </a:ext>
            </a:extLst>
          </p:cNvPr>
          <p:cNvPicPr>
            <a:picLocks noChangeAspect="1"/>
          </p:cNvPicPr>
          <p:nvPr/>
        </p:nvPicPr>
        <p:blipFill rotWithShape="1">
          <a:blip r:embed="rId2"/>
          <a:srcRect l="39040" t="27634" r="6906" b="36055"/>
          <a:stretch/>
        </p:blipFill>
        <p:spPr>
          <a:xfrm>
            <a:off x="-1" y="3564276"/>
            <a:ext cx="3921551" cy="3293724"/>
          </a:xfrm>
          <a:prstGeom prst="rect">
            <a:avLst/>
          </a:prstGeom>
        </p:spPr>
      </p:pic>
      <p:grpSp>
        <p:nvGrpSpPr>
          <p:cNvPr id="5" name="Grupa 4">
            <a:extLst>
              <a:ext uri="{FF2B5EF4-FFF2-40B4-BE49-F238E27FC236}">
                <a16:creationId xmlns:a16="http://schemas.microsoft.com/office/drawing/2014/main" id="{B9022B2C-1085-3C0A-846F-ABBD34347253}"/>
              </a:ext>
            </a:extLst>
          </p:cNvPr>
          <p:cNvGrpSpPr/>
          <p:nvPr/>
        </p:nvGrpSpPr>
        <p:grpSpPr>
          <a:xfrm>
            <a:off x="0" y="409037"/>
            <a:ext cx="3093457" cy="142043"/>
            <a:chOff x="3653572" y="438181"/>
            <a:chExt cx="3093457" cy="142043"/>
          </a:xfrm>
        </p:grpSpPr>
        <p:cxnSp>
          <p:nvCxnSpPr>
            <p:cNvPr id="6" name="Łącznik prosty 5">
              <a:extLst>
                <a:ext uri="{FF2B5EF4-FFF2-40B4-BE49-F238E27FC236}">
                  <a16:creationId xmlns:a16="http://schemas.microsoft.com/office/drawing/2014/main" id="{C14F460C-224D-4D3F-61E1-1F4FBFA3A2D0}"/>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0209E905-4C4C-2EC8-EFBE-F5E7ED0881DC}"/>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8" name="Grupa 7">
            <a:extLst>
              <a:ext uri="{FF2B5EF4-FFF2-40B4-BE49-F238E27FC236}">
                <a16:creationId xmlns:a16="http://schemas.microsoft.com/office/drawing/2014/main" id="{58CA64A2-00ED-9B7C-DA4A-497A76A38E64}"/>
              </a:ext>
            </a:extLst>
          </p:cNvPr>
          <p:cNvGrpSpPr/>
          <p:nvPr/>
        </p:nvGrpSpPr>
        <p:grpSpPr>
          <a:xfrm rot="10800000">
            <a:off x="5679928" y="6288055"/>
            <a:ext cx="6512072" cy="142043"/>
            <a:chOff x="234957" y="435006"/>
            <a:chExt cx="6512072" cy="142043"/>
          </a:xfrm>
        </p:grpSpPr>
        <p:cxnSp>
          <p:nvCxnSpPr>
            <p:cNvPr id="9" name="Łącznik prosty 8">
              <a:extLst>
                <a:ext uri="{FF2B5EF4-FFF2-40B4-BE49-F238E27FC236}">
                  <a16:creationId xmlns:a16="http://schemas.microsoft.com/office/drawing/2014/main" id="{FF39CF06-FC55-9E48-2D6D-E09747248253}"/>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BBC444FE-F1BC-887F-89F8-9F6689A3A044}"/>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F57E6770-ECFF-1A89-7CC9-F51135D6AB17}"/>
              </a:ext>
            </a:extLst>
          </p:cNvPr>
          <p:cNvGrpSpPr/>
          <p:nvPr/>
        </p:nvGrpSpPr>
        <p:grpSpPr>
          <a:xfrm>
            <a:off x="11068798" y="0"/>
            <a:ext cx="790916" cy="776133"/>
            <a:chOff x="21935085" y="-6081867"/>
            <a:chExt cx="790916" cy="776133"/>
          </a:xfrm>
        </p:grpSpPr>
        <p:sp>
          <p:nvSpPr>
            <p:cNvPr id="12" name="Prostokąt 11">
              <a:extLst>
                <a:ext uri="{FF2B5EF4-FFF2-40B4-BE49-F238E27FC236}">
                  <a16:creationId xmlns:a16="http://schemas.microsoft.com/office/drawing/2014/main" id="{257ACED4-FE8B-B81B-6052-CB837A0B230B}"/>
                </a:ext>
              </a:extLst>
            </p:cNvPr>
            <p:cNvSpPr/>
            <p:nvPr/>
          </p:nvSpPr>
          <p:spPr>
            <a:xfrm>
              <a:off x="21935085" y="-6081867"/>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9B3F3406-7C98-4579-4E3A-036B94C118A7}"/>
                </a:ext>
              </a:extLst>
            </p:cNvPr>
            <p:cNvSpPr txBox="1"/>
            <p:nvPr/>
          </p:nvSpPr>
          <p:spPr>
            <a:xfrm>
              <a:off x="22070261" y="-5984021"/>
              <a:ext cx="520563" cy="461665"/>
            </a:xfrm>
            <a:prstGeom prst="rect">
              <a:avLst/>
            </a:prstGeom>
            <a:noFill/>
          </p:spPr>
          <p:txBody>
            <a:bodyPr wrap="square" rtlCol="0">
              <a:spAutoFit/>
            </a:bodyPr>
            <a:lstStyle/>
            <a:p>
              <a:r>
                <a:rPr lang="pl-PL" sz="2400" dirty="0">
                  <a:solidFill>
                    <a:schemeClr val="bg1"/>
                  </a:solidFill>
                </a:rPr>
                <a:t>34</a:t>
              </a:r>
            </a:p>
          </p:txBody>
        </p:sp>
      </p:grpSp>
    </p:spTree>
    <p:extLst>
      <p:ext uri="{BB962C8B-B14F-4D97-AF65-F5344CB8AC3E}">
        <p14:creationId xmlns:p14="http://schemas.microsoft.com/office/powerpoint/2010/main" val="886603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2BCC83-4FF5-A7D8-1462-5386DAEDC785}"/>
              </a:ext>
            </a:extLst>
          </p:cNvPr>
          <p:cNvSpPr>
            <a:spLocks noGrp="1"/>
          </p:cNvSpPr>
          <p:nvPr>
            <p:ph type="title"/>
          </p:nvPr>
        </p:nvSpPr>
        <p:spPr>
          <a:xfrm>
            <a:off x="838200" y="631758"/>
            <a:ext cx="10515600" cy="1325563"/>
          </a:xfrm>
        </p:spPr>
        <p:txBody>
          <a:bodyPr>
            <a:normAutofit/>
          </a:bodyPr>
          <a:lstStyle/>
          <a:p>
            <a:r>
              <a:rPr lang="pl-PL" sz="32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Podwójne finansowanie wydatków (3 z 3):</a:t>
            </a:r>
            <a:endParaRPr lang="pl-PL" sz="3200" b="1" dirty="0"/>
          </a:p>
        </p:txBody>
      </p:sp>
      <p:pic>
        <p:nvPicPr>
          <p:cNvPr id="4" name="Obraz 3">
            <a:extLst>
              <a:ext uri="{FF2B5EF4-FFF2-40B4-BE49-F238E27FC236}">
                <a16:creationId xmlns:a16="http://schemas.microsoft.com/office/drawing/2014/main" id="{B78B3850-BA0B-E2A6-5A32-796349672E9C}"/>
              </a:ext>
            </a:extLst>
          </p:cNvPr>
          <p:cNvPicPr>
            <a:picLocks noChangeAspect="1"/>
          </p:cNvPicPr>
          <p:nvPr/>
        </p:nvPicPr>
        <p:blipFill rotWithShape="1">
          <a:blip r:embed="rId2"/>
          <a:srcRect l="39040" t="27634" r="6906" b="36055"/>
          <a:stretch/>
        </p:blipFill>
        <p:spPr>
          <a:xfrm>
            <a:off x="0" y="3778050"/>
            <a:ext cx="3667028" cy="3079949"/>
          </a:xfrm>
          <a:prstGeom prst="rect">
            <a:avLst/>
          </a:prstGeom>
        </p:spPr>
      </p:pic>
      <p:sp>
        <p:nvSpPr>
          <p:cNvPr id="3" name="Symbol zastępczy zawartości 2">
            <a:extLst>
              <a:ext uri="{FF2B5EF4-FFF2-40B4-BE49-F238E27FC236}">
                <a16:creationId xmlns:a16="http://schemas.microsoft.com/office/drawing/2014/main" id="{12338BFE-5BFF-B312-5D70-336000D68C35}"/>
              </a:ext>
            </a:extLst>
          </p:cNvPr>
          <p:cNvSpPr>
            <a:spLocks noGrp="1"/>
          </p:cNvSpPr>
          <p:nvPr>
            <p:ph idx="1"/>
          </p:nvPr>
        </p:nvSpPr>
        <p:spPr>
          <a:xfrm>
            <a:off x="838200" y="1844600"/>
            <a:ext cx="10515600" cy="2394275"/>
          </a:xfrm>
        </p:spPr>
        <p:txBody>
          <a:bodyPr/>
          <a:lstStyle/>
          <a:p>
            <a:pPr marL="0" lvl="0" indent="0" algn="l"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Konsekwencje podwójnego finansowania wydatków ponosi MŚP w postaci uznania danego wydatku za niekwalifikowalny. W przypadku, gdy w ramach rozliczenia przedsięwzięcia MŚP zidentyfikowane zostaną powtarzające się przypadki podwójnego finansowania wydatków, wskazujące na intencjonalne działanie, następuje rozwiązanie umowy o objęcie przedsięwzięcia MŚP wsparciem. Jednocześnie MŚP jest zobowiązane w takim przypadku do zwrotu w całości wypłaconego na jego rzecz wsparcia wraz z należnymi odsetkami.</a:t>
            </a:r>
          </a:p>
          <a:p>
            <a:pPr marL="0" indent="0">
              <a:buNone/>
            </a:pPr>
            <a:endParaRPr lang="pl-PL" dirty="0"/>
          </a:p>
        </p:txBody>
      </p:sp>
      <p:grpSp>
        <p:nvGrpSpPr>
          <p:cNvPr id="5" name="Grupa 4">
            <a:extLst>
              <a:ext uri="{FF2B5EF4-FFF2-40B4-BE49-F238E27FC236}">
                <a16:creationId xmlns:a16="http://schemas.microsoft.com/office/drawing/2014/main" id="{B61B8C3A-ECCA-01D2-9CB0-3C8D161E03B8}"/>
              </a:ext>
            </a:extLst>
          </p:cNvPr>
          <p:cNvGrpSpPr/>
          <p:nvPr/>
        </p:nvGrpSpPr>
        <p:grpSpPr>
          <a:xfrm>
            <a:off x="0" y="409037"/>
            <a:ext cx="3093457" cy="142043"/>
            <a:chOff x="3653572" y="438181"/>
            <a:chExt cx="3093457" cy="142043"/>
          </a:xfrm>
        </p:grpSpPr>
        <p:cxnSp>
          <p:nvCxnSpPr>
            <p:cNvPr id="6" name="Łącznik prosty 5">
              <a:extLst>
                <a:ext uri="{FF2B5EF4-FFF2-40B4-BE49-F238E27FC236}">
                  <a16:creationId xmlns:a16="http://schemas.microsoft.com/office/drawing/2014/main" id="{AAA278E0-4773-DFE5-3274-7C33681FF057}"/>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3AC30E64-037C-34E2-1053-C4883F93D435}"/>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8" name="Grupa 7">
            <a:extLst>
              <a:ext uri="{FF2B5EF4-FFF2-40B4-BE49-F238E27FC236}">
                <a16:creationId xmlns:a16="http://schemas.microsoft.com/office/drawing/2014/main" id="{1D628160-243E-CBE5-F7D9-5C5FEB095291}"/>
              </a:ext>
            </a:extLst>
          </p:cNvPr>
          <p:cNvGrpSpPr/>
          <p:nvPr/>
        </p:nvGrpSpPr>
        <p:grpSpPr>
          <a:xfrm rot="10800000">
            <a:off x="5679928" y="6288055"/>
            <a:ext cx="6512072" cy="142043"/>
            <a:chOff x="234957" y="435006"/>
            <a:chExt cx="6512072" cy="142043"/>
          </a:xfrm>
        </p:grpSpPr>
        <p:cxnSp>
          <p:nvCxnSpPr>
            <p:cNvPr id="9" name="Łącznik prosty 8">
              <a:extLst>
                <a:ext uri="{FF2B5EF4-FFF2-40B4-BE49-F238E27FC236}">
                  <a16:creationId xmlns:a16="http://schemas.microsoft.com/office/drawing/2014/main" id="{F8A1F15A-9567-340E-6D67-5817FB8315BD}"/>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D61DE660-E9A5-E18A-EF1A-BCDB6A4B2150}"/>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CF2C9B62-A1EF-F9FC-1080-DA7CA06E72D6}"/>
              </a:ext>
            </a:extLst>
          </p:cNvPr>
          <p:cNvGrpSpPr/>
          <p:nvPr/>
        </p:nvGrpSpPr>
        <p:grpSpPr>
          <a:xfrm>
            <a:off x="11068798" y="0"/>
            <a:ext cx="790916" cy="776133"/>
            <a:chOff x="11084833" y="0"/>
            <a:chExt cx="790916" cy="776133"/>
          </a:xfrm>
        </p:grpSpPr>
        <p:sp>
          <p:nvSpPr>
            <p:cNvPr id="12" name="Prostokąt 11">
              <a:extLst>
                <a:ext uri="{FF2B5EF4-FFF2-40B4-BE49-F238E27FC236}">
                  <a16:creationId xmlns:a16="http://schemas.microsoft.com/office/drawing/2014/main" id="{F628803F-1E61-906C-F024-ED6526F60EA0}"/>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766D2300-2178-C645-3448-E2BFE63746E8}"/>
                </a:ext>
              </a:extLst>
            </p:cNvPr>
            <p:cNvSpPr txBox="1"/>
            <p:nvPr/>
          </p:nvSpPr>
          <p:spPr>
            <a:xfrm>
              <a:off x="11220009" y="108679"/>
              <a:ext cx="520563" cy="461665"/>
            </a:xfrm>
            <a:prstGeom prst="rect">
              <a:avLst/>
            </a:prstGeom>
            <a:noFill/>
          </p:spPr>
          <p:txBody>
            <a:bodyPr wrap="square" rtlCol="0">
              <a:spAutoFit/>
            </a:bodyPr>
            <a:lstStyle/>
            <a:p>
              <a:r>
                <a:rPr lang="pl-PL" sz="2400" dirty="0">
                  <a:solidFill>
                    <a:schemeClr val="bg1"/>
                  </a:solidFill>
                </a:rPr>
                <a:t>35</a:t>
              </a:r>
            </a:p>
          </p:txBody>
        </p:sp>
      </p:grpSp>
    </p:spTree>
    <p:extLst>
      <p:ext uri="{BB962C8B-B14F-4D97-AF65-F5344CB8AC3E}">
        <p14:creationId xmlns:p14="http://schemas.microsoft.com/office/powerpoint/2010/main" val="1727995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45CAF6-B74C-48BE-94F1-350C04D12315}"/>
              </a:ext>
            </a:extLst>
          </p:cNvPr>
          <p:cNvSpPr>
            <a:spLocks noGrp="1"/>
          </p:cNvSpPr>
          <p:nvPr>
            <p:ph type="title"/>
          </p:nvPr>
        </p:nvSpPr>
        <p:spPr>
          <a:xfrm>
            <a:off x="838200" y="610222"/>
            <a:ext cx="10515600" cy="1325563"/>
          </a:xfrm>
        </p:spPr>
        <p:txBody>
          <a:bodyPr>
            <a:normAutofit/>
          </a:bodyPr>
          <a:lstStyle/>
          <a:p>
            <a:r>
              <a:rPr lang="pl-PL" sz="32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Faktycznie poniesione wydatki (1 z 2):</a:t>
            </a:r>
            <a:endParaRPr lang="pl-PL" sz="3200" b="1" dirty="0">
              <a:latin typeface="Lato" panose="020F0502020204030203" pitchFamily="34" charset="0"/>
              <a:ea typeface="Lato" panose="020F0502020204030203" pitchFamily="34" charset="0"/>
              <a:cs typeface="Lato" panose="020F0502020204030203" pitchFamily="34" charset="0"/>
            </a:endParaRPr>
          </a:p>
        </p:txBody>
      </p:sp>
      <p:pic>
        <p:nvPicPr>
          <p:cNvPr id="4" name="Obraz 3">
            <a:extLst>
              <a:ext uri="{FF2B5EF4-FFF2-40B4-BE49-F238E27FC236}">
                <a16:creationId xmlns:a16="http://schemas.microsoft.com/office/drawing/2014/main" id="{6F0F8FF4-7EFE-F419-AEA0-8892C2D9CD33}"/>
              </a:ext>
            </a:extLst>
          </p:cNvPr>
          <p:cNvPicPr>
            <a:picLocks noChangeAspect="1"/>
          </p:cNvPicPr>
          <p:nvPr/>
        </p:nvPicPr>
        <p:blipFill rotWithShape="1">
          <a:blip r:embed="rId2"/>
          <a:srcRect l="19126" t="46444" r="26820" b="17245"/>
          <a:stretch/>
        </p:blipFill>
        <p:spPr>
          <a:xfrm>
            <a:off x="8693586" y="1929"/>
            <a:ext cx="3498414" cy="2917194"/>
          </a:xfrm>
          <a:prstGeom prst="rect">
            <a:avLst/>
          </a:prstGeom>
        </p:spPr>
      </p:pic>
      <p:sp>
        <p:nvSpPr>
          <p:cNvPr id="3" name="Symbol zastępczy zawartości 2">
            <a:extLst>
              <a:ext uri="{FF2B5EF4-FFF2-40B4-BE49-F238E27FC236}">
                <a16:creationId xmlns:a16="http://schemas.microsoft.com/office/drawing/2014/main" id="{155ABCC5-9B2E-B0D6-AFD1-9B059EB71941}"/>
              </a:ext>
            </a:extLst>
          </p:cNvPr>
          <p:cNvSpPr>
            <a:spLocks noGrp="1"/>
          </p:cNvSpPr>
          <p:nvPr>
            <p:ph idx="1"/>
          </p:nvPr>
        </p:nvSpPr>
        <p:spPr>
          <a:xfrm>
            <a:off x="838200" y="2067668"/>
            <a:ext cx="10515600" cy="1871210"/>
          </a:xfrm>
        </p:spPr>
        <p:txBody>
          <a:bodyPr>
            <a:normAutofit/>
          </a:bodyPr>
          <a:lstStyle/>
          <a:p>
            <a:pPr marL="0" lvl="0" indent="0" algn="l"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Wydatki ponoszone przez MŚP są wykazywane w przedkładanym wniosku o płatność zgodnie z zasadą kasową, tj. kosztem kwalifikowalnym są jedynie koszty rzeczywiście poniesione jako rozchód środków pieniężnych z kasy lub rachunku bankowego MŚP. </a:t>
            </a:r>
          </a:p>
          <a:p>
            <a:pPr marL="0" lvl="0" indent="0" algn="l" rtl="0">
              <a:spcBef>
                <a:spcPts val="0"/>
              </a:spcBef>
              <a:spcAft>
                <a:spcPts val="0"/>
              </a:spcAft>
              <a:buNone/>
            </a:pPr>
            <a:endParaRPr lang="pl-PL" sz="22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marL="0" indent="0">
              <a:buNone/>
            </a:pPr>
            <a:endParaRPr lang="pl-PL" dirty="0"/>
          </a:p>
        </p:txBody>
      </p:sp>
      <p:grpSp>
        <p:nvGrpSpPr>
          <p:cNvPr id="5" name="Grupa 4">
            <a:extLst>
              <a:ext uri="{FF2B5EF4-FFF2-40B4-BE49-F238E27FC236}">
                <a16:creationId xmlns:a16="http://schemas.microsoft.com/office/drawing/2014/main" id="{28598426-6BE5-84A9-DBA7-9082985C1A6C}"/>
              </a:ext>
            </a:extLst>
          </p:cNvPr>
          <p:cNvGrpSpPr/>
          <p:nvPr/>
        </p:nvGrpSpPr>
        <p:grpSpPr>
          <a:xfrm>
            <a:off x="0" y="409037"/>
            <a:ext cx="3093457" cy="142043"/>
            <a:chOff x="3653572" y="438181"/>
            <a:chExt cx="3093457" cy="142043"/>
          </a:xfrm>
        </p:grpSpPr>
        <p:cxnSp>
          <p:nvCxnSpPr>
            <p:cNvPr id="6" name="Łącznik prosty 5">
              <a:extLst>
                <a:ext uri="{FF2B5EF4-FFF2-40B4-BE49-F238E27FC236}">
                  <a16:creationId xmlns:a16="http://schemas.microsoft.com/office/drawing/2014/main" id="{427050B2-6A9C-C0AA-4E15-28A3B098D251}"/>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C502323A-5BAD-4696-CEF0-8BC8C199948E}"/>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8" name="Grupa 7">
            <a:extLst>
              <a:ext uri="{FF2B5EF4-FFF2-40B4-BE49-F238E27FC236}">
                <a16:creationId xmlns:a16="http://schemas.microsoft.com/office/drawing/2014/main" id="{D799C95B-A1F6-C62C-D6BF-919E926305F4}"/>
              </a:ext>
            </a:extLst>
          </p:cNvPr>
          <p:cNvGrpSpPr/>
          <p:nvPr/>
        </p:nvGrpSpPr>
        <p:grpSpPr>
          <a:xfrm rot="10800000">
            <a:off x="5679928" y="6288055"/>
            <a:ext cx="6512072" cy="142043"/>
            <a:chOff x="234957" y="435006"/>
            <a:chExt cx="6512072" cy="142043"/>
          </a:xfrm>
        </p:grpSpPr>
        <p:cxnSp>
          <p:nvCxnSpPr>
            <p:cNvPr id="9" name="Łącznik prosty 8">
              <a:extLst>
                <a:ext uri="{FF2B5EF4-FFF2-40B4-BE49-F238E27FC236}">
                  <a16:creationId xmlns:a16="http://schemas.microsoft.com/office/drawing/2014/main" id="{9CCB77A3-3DC8-245F-53D0-E781777BD28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AFE3E1A2-0E29-E201-47AC-ED51EEC314E0}"/>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7A6CD2F9-2C4D-912C-04E7-2F56964E3EB6}"/>
              </a:ext>
            </a:extLst>
          </p:cNvPr>
          <p:cNvGrpSpPr/>
          <p:nvPr/>
        </p:nvGrpSpPr>
        <p:grpSpPr>
          <a:xfrm>
            <a:off x="0" y="6081867"/>
            <a:ext cx="790916" cy="776133"/>
            <a:chOff x="11084833" y="0"/>
            <a:chExt cx="790916" cy="776133"/>
          </a:xfrm>
        </p:grpSpPr>
        <p:sp>
          <p:nvSpPr>
            <p:cNvPr id="12" name="Prostokąt 11">
              <a:extLst>
                <a:ext uri="{FF2B5EF4-FFF2-40B4-BE49-F238E27FC236}">
                  <a16:creationId xmlns:a16="http://schemas.microsoft.com/office/drawing/2014/main" id="{9AC63585-51A3-4466-71F7-B5B25D8288D6}"/>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013CB02C-D050-D48E-16A1-FD1378BAEAF4}"/>
                </a:ext>
              </a:extLst>
            </p:cNvPr>
            <p:cNvSpPr txBox="1"/>
            <p:nvPr/>
          </p:nvSpPr>
          <p:spPr>
            <a:xfrm>
              <a:off x="11252378" y="174508"/>
              <a:ext cx="520563" cy="461665"/>
            </a:xfrm>
            <a:prstGeom prst="rect">
              <a:avLst/>
            </a:prstGeom>
            <a:noFill/>
          </p:spPr>
          <p:txBody>
            <a:bodyPr wrap="square" rtlCol="0">
              <a:spAutoFit/>
            </a:bodyPr>
            <a:lstStyle/>
            <a:p>
              <a:r>
                <a:rPr lang="pl-PL" sz="2400" dirty="0">
                  <a:solidFill>
                    <a:schemeClr val="bg1"/>
                  </a:solidFill>
                </a:rPr>
                <a:t>36</a:t>
              </a:r>
            </a:p>
          </p:txBody>
        </p:sp>
      </p:grpSp>
    </p:spTree>
    <p:extLst>
      <p:ext uri="{BB962C8B-B14F-4D97-AF65-F5344CB8AC3E}">
        <p14:creationId xmlns:p14="http://schemas.microsoft.com/office/powerpoint/2010/main" val="2268494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4500FC-561D-1921-D0EA-0FB8FBA4F291}"/>
              </a:ext>
            </a:extLst>
          </p:cNvPr>
          <p:cNvSpPr>
            <a:spLocks noGrp="1"/>
          </p:cNvSpPr>
          <p:nvPr>
            <p:ph type="title"/>
          </p:nvPr>
        </p:nvSpPr>
        <p:spPr>
          <a:xfrm>
            <a:off x="838200" y="610222"/>
            <a:ext cx="10515600" cy="1325563"/>
          </a:xfrm>
        </p:spPr>
        <p:txBody>
          <a:bodyPr>
            <a:normAutofit/>
          </a:bodyPr>
          <a:lstStyle/>
          <a:p>
            <a:r>
              <a:rPr lang="pl-PL" sz="32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Faktycznie poniesione wydatki (2 z 2):</a:t>
            </a:r>
            <a:endParaRPr lang="pl-PL" sz="3200" b="1" dirty="0"/>
          </a:p>
        </p:txBody>
      </p:sp>
      <p:grpSp>
        <p:nvGrpSpPr>
          <p:cNvPr id="4" name="Grupa 3">
            <a:extLst>
              <a:ext uri="{FF2B5EF4-FFF2-40B4-BE49-F238E27FC236}">
                <a16:creationId xmlns:a16="http://schemas.microsoft.com/office/drawing/2014/main" id="{E1CC1795-BB9F-2711-9370-65FE20F6CCFC}"/>
              </a:ext>
            </a:extLst>
          </p:cNvPr>
          <p:cNvGrpSpPr/>
          <p:nvPr/>
        </p:nvGrpSpPr>
        <p:grpSpPr>
          <a:xfrm>
            <a:off x="0" y="409037"/>
            <a:ext cx="3093457" cy="142043"/>
            <a:chOff x="3653572" y="438181"/>
            <a:chExt cx="3093457" cy="142043"/>
          </a:xfrm>
        </p:grpSpPr>
        <p:cxnSp>
          <p:nvCxnSpPr>
            <p:cNvPr id="5" name="Łącznik prosty 4">
              <a:extLst>
                <a:ext uri="{FF2B5EF4-FFF2-40B4-BE49-F238E27FC236}">
                  <a16:creationId xmlns:a16="http://schemas.microsoft.com/office/drawing/2014/main" id="{8B1C7DF2-CCF1-6FB1-80B5-8AB547C9082C}"/>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CC7FFE12-8822-324E-F683-04227806B19C}"/>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CA80901E-0CC1-0428-57D7-74A9FED92DB1}"/>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CD5982DA-63D3-A6C6-0812-06463A703749}"/>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7AC85A76-1A76-9B7A-763A-80A1747B13A2}"/>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15" name="Prostokąt 14">
            <a:extLst>
              <a:ext uri="{FF2B5EF4-FFF2-40B4-BE49-F238E27FC236}">
                <a16:creationId xmlns:a16="http://schemas.microsoft.com/office/drawing/2014/main" id="{3B140365-D9CE-944D-1A00-948BA94466EA}"/>
              </a:ext>
            </a:extLst>
          </p:cNvPr>
          <p:cNvSpPr/>
          <p:nvPr/>
        </p:nvSpPr>
        <p:spPr>
          <a:xfrm>
            <a:off x="11078224"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a:extLst>
              <a:ext uri="{FF2B5EF4-FFF2-40B4-BE49-F238E27FC236}">
                <a16:creationId xmlns:a16="http://schemas.microsoft.com/office/drawing/2014/main" id="{1619F77F-D874-D26B-7D30-F2AA90609CE7}"/>
              </a:ext>
            </a:extLst>
          </p:cNvPr>
          <p:cNvSpPr txBox="1"/>
          <p:nvPr/>
        </p:nvSpPr>
        <p:spPr>
          <a:xfrm>
            <a:off x="11213400" y="115361"/>
            <a:ext cx="520563" cy="461665"/>
          </a:xfrm>
          <a:prstGeom prst="rect">
            <a:avLst/>
          </a:prstGeom>
          <a:noFill/>
        </p:spPr>
        <p:txBody>
          <a:bodyPr wrap="square" rtlCol="0">
            <a:spAutoFit/>
          </a:bodyPr>
          <a:lstStyle/>
          <a:p>
            <a:r>
              <a:rPr lang="pl-PL" sz="2400" dirty="0">
                <a:solidFill>
                  <a:schemeClr val="bg1"/>
                </a:solidFill>
              </a:rPr>
              <a:t>37</a:t>
            </a:r>
          </a:p>
        </p:txBody>
      </p:sp>
      <p:pic>
        <p:nvPicPr>
          <p:cNvPr id="17" name="Obraz 16">
            <a:extLst>
              <a:ext uri="{FF2B5EF4-FFF2-40B4-BE49-F238E27FC236}">
                <a16:creationId xmlns:a16="http://schemas.microsoft.com/office/drawing/2014/main" id="{589C21CB-FAE9-48D8-9B9F-015C7142D045}"/>
              </a:ext>
            </a:extLst>
          </p:cNvPr>
          <p:cNvPicPr>
            <a:picLocks noChangeAspect="1"/>
          </p:cNvPicPr>
          <p:nvPr/>
        </p:nvPicPr>
        <p:blipFill rotWithShape="1">
          <a:blip r:embed="rId2"/>
          <a:srcRect l="39040" t="27634" r="6906" b="36055"/>
          <a:stretch/>
        </p:blipFill>
        <p:spPr>
          <a:xfrm>
            <a:off x="0" y="4031413"/>
            <a:ext cx="3365370" cy="2826586"/>
          </a:xfrm>
          <a:prstGeom prst="rect">
            <a:avLst/>
          </a:prstGeom>
        </p:spPr>
      </p:pic>
      <p:sp>
        <p:nvSpPr>
          <p:cNvPr id="3" name="Symbol zastępczy zawartości 2">
            <a:extLst>
              <a:ext uri="{FF2B5EF4-FFF2-40B4-BE49-F238E27FC236}">
                <a16:creationId xmlns:a16="http://schemas.microsoft.com/office/drawing/2014/main" id="{8859AB08-11FB-8EA4-68C0-A3E84EB86E5B}"/>
              </a:ext>
            </a:extLst>
          </p:cNvPr>
          <p:cNvSpPr>
            <a:spLocks noGrp="1"/>
          </p:cNvSpPr>
          <p:nvPr>
            <p:ph idx="1"/>
          </p:nvPr>
        </p:nvSpPr>
        <p:spPr>
          <a:xfrm>
            <a:off x="838200" y="1658987"/>
            <a:ext cx="10515600" cy="3173341"/>
          </a:xfrm>
        </p:spPr>
        <p:txBody>
          <a:bodyPr/>
          <a:lstStyle/>
          <a:p>
            <a:pPr marL="0" lvl="0" indent="0" algn="l"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Wydatki MŚP powinny być odpowiednio udokumentowane w sposób umożliwiający ocenę realizacji przedsięwzięcia MŚP pod względem finansowym i merytorycznym. </a:t>
            </a:r>
          </a:p>
          <a:p>
            <a:pPr marL="0" lvl="0" indent="0" algn="l" rtl="0">
              <a:lnSpc>
                <a:spcPct val="130000"/>
              </a:lnSpc>
              <a:spcBef>
                <a:spcPts val="0"/>
              </a:spcBef>
              <a:spcAft>
                <a:spcPts val="0"/>
              </a:spcAft>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MŚP korzystające ze wsparcia jest zobowiązane do prowadzenia wyodrębnionej ewidencji księgowej dla przedsięwzięcia MŚP w sposób umożliwiający identyfikację poszczególnych operacji księgowych i bankowych oraz przypisanie ich do poszczególnych komponentów przedsięwzięcia MŚP, tj. części inwestycyjnej, szkoleniowej lub doradczej.</a:t>
            </a:r>
          </a:p>
          <a:p>
            <a:pPr marL="0" indent="0">
              <a:buNone/>
            </a:pPr>
            <a:endParaRPr lang="pl-PL" dirty="0"/>
          </a:p>
        </p:txBody>
      </p:sp>
    </p:spTree>
    <p:extLst>
      <p:ext uri="{BB962C8B-B14F-4D97-AF65-F5344CB8AC3E}">
        <p14:creationId xmlns:p14="http://schemas.microsoft.com/office/powerpoint/2010/main" val="2148263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6C269A-59EC-3BE9-6636-9840B703D110}"/>
              </a:ext>
            </a:extLst>
          </p:cNvPr>
          <p:cNvSpPr>
            <a:spLocks noGrp="1"/>
          </p:cNvSpPr>
          <p:nvPr>
            <p:ph type="title"/>
          </p:nvPr>
        </p:nvSpPr>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Zasady dokonywania oceny przedsięwzięć MŚP:</a:t>
            </a:r>
          </a:p>
        </p:txBody>
      </p:sp>
      <p:sp>
        <p:nvSpPr>
          <p:cNvPr id="4" name="Prostokąt 3">
            <a:extLst>
              <a:ext uri="{FF2B5EF4-FFF2-40B4-BE49-F238E27FC236}">
                <a16:creationId xmlns:a16="http://schemas.microsoft.com/office/drawing/2014/main" id="{90D307F2-57F9-353E-6842-2E9C3AD26ED0}"/>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6AD1354C-EDA5-2AD2-C5C1-EA8D7D7A34DA}"/>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38</a:t>
            </a:r>
          </a:p>
        </p:txBody>
      </p:sp>
      <p:pic>
        <p:nvPicPr>
          <p:cNvPr id="6" name="Obraz 5">
            <a:extLst>
              <a:ext uri="{FF2B5EF4-FFF2-40B4-BE49-F238E27FC236}">
                <a16:creationId xmlns:a16="http://schemas.microsoft.com/office/drawing/2014/main" id="{0200CFEA-328D-5FDD-BBC3-5EAA8E6FB3A9}"/>
              </a:ext>
            </a:extLst>
          </p:cNvPr>
          <p:cNvPicPr>
            <a:picLocks noChangeAspect="1"/>
          </p:cNvPicPr>
          <p:nvPr/>
        </p:nvPicPr>
        <p:blipFill rotWithShape="1">
          <a:blip r:embed="rId2"/>
          <a:srcRect l="39040" t="27634" r="6906" b="36055"/>
          <a:stretch/>
        </p:blipFill>
        <p:spPr>
          <a:xfrm>
            <a:off x="0" y="4639452"/>
            <a:ext cx="2573518" cy="2161507"/>
          </a:xfrm>
          <a:prstGeom prst="rect">
            <a:avLst/>
          </a:prstGeom>
        </p:spPr>
      </p:pic>
      <p:sp>
        <p:nvSpPr>
          <p:cNvPr id="3" name="Symbol zastępczy zawartości 2">
            <a:extLst>
              <a:ext uri="{FF2B5EF4-FFF2-40B4-BE49-F238E27FC236}">
                <a16:creationId xmlns:a16="http://schemas.microsoft.com/office/drawing/2014/main" id="{32E045C8-C727-A6D0-99CA-599052302D90}"/>
              </a:ext>
            </a:extLst>
          </p:cNvPr>
          <p:cNvSpPr>
            <a:spLocks noGrp="1"/>
          </p:cNvSpPr>
          <p:nvPr>
            <p:ph idx="1"/>
          </p:nvPr>
        </p:nvSpPr>
        <p:spPr>
          <a:xfrm>
            <a:off x="838199" y="1562465"/>
            <a:ext cx="10794469" cy="3217715"/>
          </a:xfrm>
        </p:spPr>
        <p:txBody>
          <a:bodyPr>
            <a:noAutofit/>
          </a:bodyPr>
          <a:lstStyle/>
          <a:p>
            <a:pPr marL="0" indent="0">
              <a:lnSpc>
                <a:spcPct val="130000"/>
              </a:lnSpc>
              <a:spcBef>
                <a:spcPts val="0"/>
              </a:spcBef>
              <a:buNone/>
            </a:pPr>
            <a:r>
              <a:rPr lang="pl-PL" sz="1800" dirty="0">
                <a:latin typeface="Lato" panose="020F0502020204030203" pitchFamily="34" charset="0"/>
                <a:ea typeface="Lato" panose="020F0502020204030203" pitchFamily="34" charset="0"/>
                <a:cs typeface="Lato" panose="020F0502020204030203" pitchFamily="34" charset="0"/>
              </a:rPr>
              <a:t>Ocena przedsięwzięć MŚP dokonywana jest w oparciu o kryteria wyboru przedsięwzięć MŚP określone w załączniku nr 1 do Regulaminu (Kryteria wyboru przedsięwzięć MŚP), na podstawie informacji zawartych we wniosku oraz załącznikach do wniosku.</a:t>
            </a:r>
          </a:p>
          <a:p>
            <a:pPr marL="0" indent="0">
              <a:lnSpc>
                <a:spcPct val="130000"/>
              </a:lnSpc>
              <a:spcBef>
                <a:spcPts val="0"/>
              </a:spcBef>
              <a:buNone/>
            </a:pPr>
            <a:endParaRPr lang="pl-PL" sz="1800"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spcBef>
                <a:spcPts val="0"/>
              </a:spcBef>
              <a:buNone/>
            </a:pPr>
            <a:r>
              <a:rPr lang="pl-PL" sz="1800" dirty="0">
                <a:latin typeface="Lato" panose="020F0502020204030203" pitchFamily="34" charset="0"/>
                <a:ea typeface="Lato" panose="020F0502020204030203" pitchFamily="34" charset="0"/>
                <a:cs typeface="Lato" panose="020F0502020204030203" pitchFamily="34" charset="0"/>
              </a:rPr>
              <a:t>Ocena spełnienia kryteriów wyboru przedsięwzięć MŚP jest jednoetapowa.</a:t>
            </a:r>
          </a:p>
          <a:p>
            <a:pPr marL="0" indent="0">
              <a:lnSpc>
                <a:spcPct val="130000"/>
              </a:lnSpc>
              <a:spcBef>
                <a:spcPts val="0"/>
              </a:spcBef>
              <a:buNone/>
            </a:pPr>
            <a:r>
              <a:rPr lang="pl-PL" sz="1800" dirty="0">
                <a:latin typeface="Lato" panose="020F0502020204030203" pitchFamily="34" charset="0"/>
                <a:ea typeface="Lato" panose="020F0502020204030203" pitchFamily="34" charset="0"/>
                <a:cs typeface="Lato" panose="020F0502020204030203" pitchFamily="34" charset="0"/>
              </a:rPr>
              <a:t>Ocena przedsięwzięć MŚP dokonywana jest przez KOPR MŚP w formie niezależnej oceny przez co najmniej dwóch członków oceniających w oparciu o kryteria wyboru przedsięwzięć MŚP. W przypadku uznania któregokolwiek z kryteriów formalnych za niespełnione, kryteria merytoryczne nie podlegają ocenie.</a:t>
            </a:r>
          </a:p>
        </p:txBody>
      </p:sp>
      <p:grpSp>
        <p:nvGrpSpPr>
          <p:cNvPr id="7" name="Grupa 6">
            <a:extLst>
              <a:ext uri="{FF2B5EF4-FFF2-40B4-BE49-F238E27FC236}">
                <a16:creationId xmlns:a16="http://schemas.microsoft.com/office/drawing/2014/main" id="{389FF3A1-E1F2-B822-63B3-AD9A9B9FB553}"/>
              </a:ext>
            </a:extLst>
          </p:cNvPr>
          <p:cNvGrpSpPr/>
          <p:nvPr/>
        </p:nvGrpSpPr>
        <p:grpSpPr>
          <a:xfrm>
            <a:off x="0" y="409037"/>
            <a:ext cx="3093457" cy="142043"/>
            <a:chOff x="3653572" y="438181"/>
            <a:chExt cx="3093457" cy="142043"/>
          </a:xfrm>
        </p:grpSpPr>
        <p:cxnSp>
          <p:nvCxnSpPr>
            <p:cNvPr id="8" name="Łącznik prosty 7">
              <a:extLst>
                <a:ext uri="{FF2B5EF4-FFF2-40B4-BE49-F238E27FC236}">
                  <a16:creationId xmlns:a16="http://schemas.microsoft.com/office/drawing/2014/main" id="{0DC4AB17-8A68-BF9A-A95D-8790C4181E14}"/>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1C6B1229-9A2E-C894-C8C2-A50CDFB4E91D}"/>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1E40D175-FE35-A5F1-9DB5-F2E71E82F3D6}"/>
              </a:ext>
            </a:extLst>
          </p:cNvPr>
          <p:cNvGrpSpPr/>
          <p:nvPr/>
        </p:nvGrpSpPr>
        <p:grpSpPr>
          <a:xfrm rot="10800000">
            <a:off x="5679928" y="6288055"/>
            <a:ext cx="6512072" cy="142043"/>
            <a:chOff x="234957" y="435006"/>
            <a:chExt cx="6512072" cy="142043"/>
          </a:xfrm>
        </p:grpSpPr>
        <p:cxnSp>
          <p:nvCxnSpPr>
            <p:cNvPr id="11" name="Łącznik prosty 10">
              <a:extLst>
                <a:ext uri="{FF2B5EF4-FFF2-40B4-BE49-F238E27FC236}">
                  <a16:creationId xmlns:a16="http://schemas.microsoft.com/office/drawing/2014/main" id="{2CCF232E-7C8F-261B-A59C-6054789E88E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2" name="Łącznik prosty 11">
              <a:extLst>
                <a:ext uri="{FF2B5EF4-FFF2-40B4-BE49-F238E27FC236}">
                  <a16:creationId xmlns:a16="http://schemas.microsoft.com/office/drawing/2014/main" id="{AAB8CFF2-53A7-39EB-CE3D-E6CCBA351B48}"/>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15352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34B6F52-9CDA-DE98-7382-49B518FEBB56}"/>
              </a:ext>
            </a:extLst>
          </p:cNvPr>
          <p:cNvPicPr>
            <a:picLocks noChangeAspect="1"/>
          </p:cNvPicPr>
          <p:nvPr/>
        </p:nvPicPr>
        <p:blipFill rotWithShape="1">
          <a:blip r:embed="rId2"/>
          <a:srcRect l="19126" t="46444" r="26820" b="17245"/>
          <a:stretch/>
        </p:blipFill>
        <p:spPr>
          <a:xfrm>
            <a:off x="8118698" y="1929"/>
            <a:ext cx="4073302" cy="3396571"/>
          </a:xfrm>
          <a:prstGeom prst="rect">
            <a:avLst/>
          </a:prstGeom>
        </p:spPr>
      </p:pic>
      <p:grpSp>
        <p:nvGrpSpPr>
          <p:cNvPr id="7" name="Grupa 6">
            <a:extLst>
              <a:ext uri="{FF2B5EF4-FFF2-40B4-BE49-F238E27FC236}">
                <a16:creationId xmlns:a16="http://schemas.microsoft.com/office/drawing/2014/main" id="{D3EA349A-E922-0F47-9698-658CC51FF667}"/>
              </a:ext>
            </a:extLst>
          </p:cNvPr>
          <p:cNvGrpSpPr/>
          <p:nvPr/>
        </p:nvGrpSpPr>
        <p:grpSpPr>
          <a:xfrm>
            <a:off x="0" y="409037"/>
            <a:ext cx="3093457" cy="142043"/>
            <a:chOff x="3653572" y="438181"/>
            <a:chExt cx="3093457" cy="142043"/>
          </a:xfrm>
        </p:grpSpPr>
        <p:cxnSp>
          <p:nvCxnSpPr>
            <p:cNvPr id="8" name="Łącznik prosty 7">
              <a:extLst>
                <a:ext uri="{FF2B5EF4-FFF2-40B4-BE49-F238E27FC236}">
                  <a16:creationId xmlns:a16="http://schemas.microsoft.com/office/drawing/2014/main" id="{B6DD5E2B-32C8-AE41-ABDC-887C9A6BCC6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95B4A8F9-1ABB-2D42-B28E-C47E2CAC302D}"/>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835CA860-2B38-884A-9DE1-4F08841CD6B2}"/>
              </a:ext>
            </a:extLst>
          </p:cNvPr>
          <p:cNvGrpSpPr/>
          <p:nvPr/>
        </p:nvGrpSpPr>
        <p:grpSpPr>
          <a:xfrm rot="10800000">
            <a:off x="5679928" y="6288055"/>
            <a:ext cx="6512072" cy="142043"/>
            <a:chOff x="234957" y="435006"/>
            <a:chExt cx="6512072" cy="142043"/>
          </a:xfrm>
        </p:grpSpPr>
        <p:cxnSp>
          <p:nvCxnSpPr>
            <p:cNvPr id="12" name="Łącznik prosty 11">
              <a:extLst>
                <a:ext uri="{FF2B5EF4-FFF2-40B4-BE49-F238E27FC236}">
                  <a16:creationId xmlns:a16="http://schemas.microsoft.com/office/drawing/2014/main" id="{379EDD51-92B9-2E43-A4A4-09B12143FC9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869912BE-180A-C84D-AF06-15DD8F871ADB}"/>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14" name="pole tekstowe 13">
            <a:extLst>
              <a:ext uri="{FF2B5EF4-FFF2-40B4-BE49-F238E27FC236}">
                <a16:creationId xmlns:a16="http://schemas.microsoft.com/office/drawing/2014/main" id="{68CAAE60-1F55-C94D-9758-17145BCD2237}"/>
              </a:ext>
            </a:extLst>
          </p:cNvPr>
          <p:cNvSpPr txBox="1"/>
          <p:nvPr/>
        </p:nvSpPr>
        <p:spPr>
          <a:xfrm>
            <a:off x="430090" y="6128245"/>
            <a:ext cx="520563" cy="461665"/>
          </a:xfrm>
          <a:prstGeom prst="rect">
            <a:avLst/>
          </a:prstGeom>
          <a:noFill/>
        </p:spPr>
        <p:txBody>
          <a:bodyPr wrap="square" rtlCol="0">
            <a:spAutoFit/>
          </a:bodyPr>
          <a:lstStyle/>
          <a:p>
            <a:r>
              <a:rPr lang="pl-PL" sz="2400" dirty="0">
                <a:solidFill>
                  <a:schemeClr val="bg1"/>
                </a:solidFill>
              </a:rPr>
              <a:t>03</a:t>
            </a:r>
          </a:p>
        </p:txBody>
      </p:sp>
      <p:grpSp>
        <p:nvGrpSpPr>
          <p:cNvPr id="2" name="Grupa 1">
            <a:extLst>
              <a:ext uri="{FF2B5EF4-FFF2-40B4-BE49-F238E27FC236}">
                <a16:creationId xmlns:a16="http://schemas.microsoft.com/office/drawing/2014/main" id="{41F586F7-037A-A742-9637-3AAA8F59FDD0}"/>
              </a:ext>
            </a:extLst>
          </p:cNvPr>
          <p:cNvGrpSpPr/>
          <p:nvPr/>
        </p:nvGrpSpPr>
        <p:grpSpPr>
          <a:xfrm>
            <a:off x="950653" y="1059312"/>
            <a:ext cx="10198004" cy="1324261"/>
            <a:chOff x="949386" y="815630"/>
            <a:chExt cx="10198004" cy="1324261"/>
          </a:xfrm>
        </p:grpSpPr>
        <p:sp>
          <p:nvSpPr>
            <p:cNvPr id="10" name="pole tekstowe 9">
              <a:extLst>
                <a:ext uri="{FF2B5EF4-FFF2-40B4-BE49-F238E27FC236}">
                  <a16:creationId xmlns:a16="http://schemas.microsoft.com/office/drawing/2014/main" id="{5D3A8089-1B7D-3E4E-94CC-79B9ADA6F8EC}"/>
                </a:ext>
              </a:extLst>
            </p:cNvPr>
            <p:cNvSpPr txBox="1"/>
            <p:nvPr/>
          </p:nvSpPr>
          <p:spPr>
            <a:xfrm>
              <a:off x="1875524" y="815630"/>
              <a:ext cx="5543549" cy="584775"/>
            </a:xfrm>
            <a:prstGeom prst="rect">
              <a:avLst/>
            </a:prstGeom>
            <a:noFill/>
          </p:spPr>
          <p:txBody>
            <a:bodyPr wrap="square" rtlCol="0">
              <a:spAutoFit/>
            </a:bodyPr>
            <a:lstStyle/>
            <a:p>
              <a:r>
                <a:rPr lang="pl-PL" sz="3200" b="1" dirty="0">
                  <a:latin typeface="Lato" panose="020F0502020204030203" pitchFamily="34" charset="0"/>
                  <a:ea typeface="Lato" panose="020F0502020204030203" pitchFamily="34" charset="0"/>
                  <a:cs typeface="Lato" panose="020F0502020204030203" pitchFamily="34" charset="0"/>
                </a:rPr>
                <a:t>Partner</a:t>
              </a:r>
              <a:endParaRPr lang="pl-PL" sz="3200" dirty="0">
                <a:latin typeface="Lato" panose="020F0502020204030203" pitchFamily="34" charset="0"/>
                <a:ea typeface="Lato" panose="020F0502020204030203" pitchFamily="34" charset="0"/>
                <a:cs typeface="Lato" panose="020F0502020204030203" pitchFamily="34" charset="0"/>
              </a:endParaRPr>
            </a:p>
          </p:txBody>
        </p:sp>
        <p:sp>
          <p:nvSpPr>
            <p:cNvPr id="17" name="pole tekstowe 16">
              <a:extLst>
                <a:ext uri="{FF2B5EF4-FFF2-40B4-BE49-F238E27FC236}">
                  <a16:creationId xmlns:a16="http://schemas.microsoft.com/office/drawing/2014/main" id="{021924C2-E91A-C44D-A899-DE079754372F}"/>
                </a:ext>
              </a:extLst>
            </p:cNvPr>
            <p:cNvSpPr txBox="1"/>
            <p:nvPr/>
          </p:nvSpPr>
          <p:spPr>
            <a:xfrm>
              <a:off x="949386" y="1728303"/>
              <a:ext cx="10198004" cy="411588"/>
            </a:xfrm>
            <a:prstGeom prst="rect">
              <a:avLst/>
            </a:prstGeom>
            <a:noFill/>
          </p:spPr>
          <p:txBody>
            <a:bodyPr wrap="square" rtlCol="0">
              <a:spAutoFit/>
            </a:bodyPr>
            <a:lstStyle/>
            <a:p>
              <a:pPr marL="0" lvl="0" indent="0" algn="l" rtl="0">
                <a:lnSpc>
                  <a:spcPct val="130000"/>
                </a:lnSpc>
                <a:spcBef>
                  <a:spcPts val="1200"/>
                </a:spcBef>
                <a:spcAft>
                  <a:spcPts val="0"/>
                </a:spcAft>
                <a:buClr>
                  <a:schemeClr val="dk1"/>
                </a:buClr>
                <a:buSzPts val="1100"/>
                <a:buFont typeface="Arial"/>
                <a:buNone/>
              </a:pPr>
              <a:endParaRPr lang="pl-PL"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p:txBody>
        </p:sp>
      </p:grpSp>
      <p:grpSp>
        <p:nvGrpSpPr>
          <p:cNvPr id="15" name="Grupa 14">
            <a:extLst>
              <a:ext uri="{FF2B5EF4-FFF2-40B4-BE49-F238E27FC236}">
                <a16:creationId xmlns:a16="http://schemas.microsoft.com/office/drawing/2014/main" id="{67F972B8-A010-8848-A004-750EF5A0CC87}"/>
              </a:ext>
            </a:extLst>
          </p:cNvPr>
          <p:cNvGrpSpPr/>
          <p:nvPr/>
        </p:nvGrpSpPr>
        <p:grpSpPr>
          <a:xfrm>
            <a:off x="0" y="6087875"/>
            <a:ext cx="790916" cy="776133"/>
            <a:chOff x="11084833" y="0"/>
            <a:chExt cx="790916" cy="776133"/>
          </a:xfrm>
        </p:grpSpPr>
        <p:sp>
          <p:nvSpPr>
            <p:cNvPr id="16" name="Prostokąt 15">
              <a:extLst>
                <a:ext uri="{FF2B5EF4-FFF2-40B4-BE49-F238E27FC236}">
                  <a16:creationId xmlns:a16="http://schemas.microsoft.com/office/drawing/2014/main" id="{42A92E1D-1D00-D046-B593-D97D4EE75EC8}"/>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9A6B33CA-8DE2-2D4B-9289-E71CFB3E25C8}"/>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03</a:t>
              </a:r>
            </a:p>
          </p:txBody>
        </p:sp>
      </p:grpSp>
      <p:sp>
        <p:nvSpPr>
          <p:cNvPr id="21" name="pole tekstowe 20">
            <a:extLst>
              <a:ext uri="{FF2B5EF4-FFF2-40B4-BE49-F238E27FC236}">
                <a16:creationId xmlns:a16="http://schemas.microsoft.com/office/drawing/2014/main" id="{C97168CF-A994-D688-0EC4-7740667DD814}"/>
              </a:ext>
            </a:extLst>
          </p:cNvPr>
          <p:cNvSpPr txBox="1"/>
          <p:nvPr/>
        </p:nvSpPr>
        <p:spPr>
          <a:xfrm>
            <a:off x="1876790" y="2151355"/>
            <a:ext cx="8251280" cy="1477328"/>
          </a:xfrm>
          <a:prstGeom prst="rect">
            <a:avLst/>
          </a:prstGeom>
          <a:noFill/>
        </p:spPr>
        <p:txBody>
          <a:bodyPr wrap="square">
            <a:spAutoFit/>
          </a:bodyPr>
          <a:lstStyle/>
          <a:p>
            <a:pPr algn="l"/>
            <a:r>
              <a:rPr lang="pl-PL"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Stowarzyszenie na Rzecz Szkoły Zarządzania i Handlu w Oświęcimiu</a:t>
            </a:r>
          </a:p>
          <a:p>
            <a:pPr algn="l"/>
            <a:r>
              <a:rPr lang="pl-PL" b="0"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ul. Stanisławy Leszczyńskiej 7, 32-600 Oświęcim</a:t>
            </a:r>
          </a:p>
          <a:p>
            <a:pPr algn="l"/>
            <a:endParaRPr lang="pl-PL" b="0"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endParaRPr>
          </a:p>
          <a:p>
            <a:pPr algn="l"/>
            <a:r>
              <a:rPr lang="pl-PL" sz="1800" dirty="0">
                <a:effectLst/>
                <a:latin typeface="Lato" panose="020F0502020204030203" pitchFamily="34" charset="0"/>
                <a:ea typeface="Lato" panose="020F0502020204030203" pitchFamily="34" charset="0"/>
                <a:cs typeface="Lato" panose="020F0502020204030203" pitchFamily="34" charset="0"/>
              </a:rPr>
              <a:t>33 847 54 85</a:t>
            </a:r>
            <a:endParaRPr lang="pl-PL" dirty="0">
              <a:latin typeface="Lato" panose="020F0502020204030203" pitchFamily="34" charset="0"/>
              <a:ea typeface="Lato" panose="020F0502020204030203" pitchFamily="34" charset="0"/>
              <a:cs typeface="Lato" panose="020F0502020204030203" pitchFamily="34" charset="0"/>
            </a:endParaRPr>
          </a:p>
          <a:p>
            <a:pPr algn="l"/>
            <a:r>
              <a:rPr lang="pl-PL" sz="1800" dirty="0">
                <a:effectLst/>
                <a:latin typeface="Lato" panose="020F0502020204030203" pitchFamily="34" charset="0"/>
                <a:ea typeface="Lato" panose="020F0502020204030203" pitchFamily="34" charset="0"/>
                <a:cs typeface="Lato" panose="020F0502020204030203" pitchFamily="34" charset="0"/>
              </a:rPr>
              <a:t>www.szih.pl</a:t>
            </a:r>
          </a:p>
        </p:txBody>
      </p:sp>
      <p:graphicFrame>
        <p:nvGraphicFramePr>
          <p:cNvPr id="22" name="Tabela 21">
            <a:extLst>
              <a:ext uri="{FF2B5EF4-FFF2-40B4-BE49-F238E27FC236}">
                <a16:creationId xmlns:a16="http://schemas.microsoft.com/office/drawing/2014/main" id="{B96F8E36-67DA-5982-C683-5E6CCDB53365}"/>
              </a:ext>
            </a:extLst>
          </p:cNvPr>
          <p:cNvGraphicFramePr>
            <a:graphicFrameLocks noGrp="1"/>
          </p:cNvGraphicFramePr>
          <p:nvPr/>
        </p:nvGraphicFramePr>
        <p:xfrm>
          <a:off x="1876789" y="3867367"/>
          <a:ext cx="8992317" cy="854079"/>
        </p:xfrm>
        <a:graphic>
          <a:graphicData uri="http://schemas.openxmlformats.org/drawingml/2006/table">
            <a:tbl>
              <a:tblPr firstRow="1" bandRow="1">
                <a:tableStyleId>{5C22544A-7EE6-4342-B048-85BDC9FD1C3A}</a:tableStyleId>
              </a:tblPr>
              <a:tblGrid>
                <a:gridCol w="2997439">
                  <a:extLst>
                    <a:ext uri="{9D8B030D-6E8A-4147-A177-3AD203B41FA5}">
                      <a16:colId xmlns:a16="http://schemas.microsoft.com/office/drawing/2014/main" val="3368128639"/>
                    </a:ext>
                  </a:extLst>
                </a:gridCol>
                <a:gridCol w="2997439">
                  <a:extLst>
                    <a:ext uri="{9D8B030D-6E8A-4147-A177-3AD203B41FA5}">
                      <a16:colId xmlns:a16="http://schemas.microsoft.com/office/drawing/2014/main" val="752793038"/>
                    </a:ext>
                  </a:extLst>
                </a:gridCol>
                <a:gridCol w="2997439">
                  <a:extLst>
                    <a:ext uri="{9D8B030D-6E8A-4147-A177-3AD203B41FA5}">
                      <a16:colId xmlns:a16="http://schemas.microsoft.com/office/drawing/2014/main" val="517454228"/>
                    </a:ext>
                  </a:extLst>
                </a:gridCol>
              </a:tblGrid>
              <a:tr h="854079">
                <a:tc>
                  <a:txBody>
                    <a:bodyPr/>
                    <a:lstStyle/>
                    <a:p>
                      <a:r>
                        <a:rPr lang="pl-PL" dirty="0">
                          <a:latin typeface="Lato" panose="020F0502020204030203" pitchFamily="34" charset="0"/>
                          <a:ea typeface="Lato" panose="020F0502020204030203" pitchFamily="34" charset="0"/>
                          <a:cs typeface="Lato" panose="020F0502020204030203" pitchFamily="34" charset="0"/>
                        </a:rPr>
                        <a:t>Dyżur ekspertów</a:t>
                      </a:r>
                    </a:p>
                  </a:txBody>
                  <a:tcPr/>
                </a:tc>
                <a:tc>
                  <a:txBody>
                    <a:bodyPr/>
                    <a:lstStyle/>
                    <a:p>
                      <a:r>
                        <a:rPr lang="pl-PL" sz="1800" b="1" kern="1200" dirty="0">
                          <a:solidFill>
                            <a:schemeClr val="lt1"/>
                          </a:solidFill>
                          <a:effectLst/>
                          <a:latin typeface="Lato" panose="020F0502020204030203" pitchFamily="34" charset="0"/>
                          <a:ea typeface="Lato" panose="020F0502020204030203" pitchFamily="34" charset="0"/>
                          <a:cs typeface="Lato" panose="020F0502020204030203" pitchFamily="34" charset="0"/>
                        </a:rPr>
                        <a:t>Ekspert 1: 8:30-12:30</a:t>
                      </a:r>
                      <a:endParaRPr lang="pl-PL"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pl-PL" sz="1800" b="1" kern="1200" dirty="0">
                          <a:solidFill>
                            <a:schemeClr val="lt1"/>
                          </a:solidFill>
                          <a:effectLst/>
                          <a:latin typeface="Lato" panose="020F0502020204030203" pitchFamily="34" charset="0"/>
                          <a:ea typeface="Lato" panose="020F0502020204030203" pitchFamily="34" charset="0"/>
                          <a:cs typeface="Lato" panose="020F0502020204030203" pitchFamily="34" charset="0"/>
                        </a:rPr>
                        <a:t>Ekspert 2: 11:30-15:30</a:t>
                      </a:r>
                      <a:endParaRPr lang="pl-PL"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268643981"/>
                  </a:ext>
                </a:extLst>
              </a:tr>
            </a:tbl>
          </a:graphicData>
        </a:graphic>
      </p:graphicFrame>
      <p:sp>
        <p:nvSpPr>
          <p:cNvPr id="23" name="pole tekstowe 22">
            <a:extLst>
              <a:ext uri="{FF2B5EF4-FFF2-40B4-BE49-F238E27FC236}">
                <a16:creationId xmlns:a16="http://schemas.microsoft.com/office/drawing/2014/main" id="{F3CBBC5D-D3A5-FD10-9FF7-5E29721C3740}"/>
              </a:ext>
            </a:extLst>
          </p:cNvPr>
          <p:cNvSpPr txBox="1"/>
          <p:nvPr/>
        </p:nvSpPr>
        <p:spPr>
          <a:xfrm>
            <a:off x="1876791" y="4965110"/>
            <a:ext cx="8841486" cy="1138773"/>
          </a:xfrm>
          <a:prstGeom prst="rect">
            <a:avLst/>
          </a:prstGeom>
          <a:noFill/>
        </p:spPr>
        <p:txBody>
          <a:bodyPr wrap="square">
            <a:spAutoFit/>
          </a:bodyPr>
          <a:lstStyle/>
          <a:p>
            <a:r>
              <a:rPr lang="pl-PL" dirty="0">
                <a:latin typeface="Lato" panose="020F0502020204030203" pitchFamily="34" charset="0"/>
                <a:ea typeface="Lato" panose="020F0502020204030203" pitchFamily="34" charset="0"/>
                <a:cs typeface="Lato" panose="020F0502020204030203" pitchFamily="34" charset="0"/>
              </a:rPr>
              <a:t>P</a:t>
            </a:r>
            <a:r>
              <a:rPr lang="pl-PL" sz="1800" b="0" dirty="0">
                <a:effectLst/>
                <a:latin typeface="Lato" panose="020F0502020204030203" pitchFamily="34" charset="0"/>
                <a:ea typeface="Lato" panose="020F0502020204030203" pitchFamily="34" charset="0"/>
                <a:cs typeface="Lato" panose="020F0502020204030203" pitchFamily="34" charset="0"/>
              </a:rPr>
              <a:t>rzyjmowanie interesariuszy (po wcześniejszym umówieniu): </a:t>
            </a:r>
          </a:p>
          <a:p>
            <a:r>
              <a:rPr lang="pl-PL" dirty="0">
                <a:latin typeface="Lato" panose="020F0502020204030203" pitchFamily="34" charset="0"/>
                <a:ea typeface="Lato" panose="020F0502020204030203" pitchFamily="34" charset="0"/>
                <a:cs typeface="Lato" panose="020F0502020204030203" pitchFamily="34" charset="0"/>
              </a:rPr>
              <a:t>pon. – pt. w godz. od </a:t>
            </a:r>
            <a:r>
              <a:rPr lang="pl-PL" sz="1800" dirty="0">
                <a:effectLst/>
                <a:latin typeface="Calibri" panose="020F0502020204030204" pitchFamily="34" charset="0"/>
                <a:ea typeface="Calibri" panose="020F0502020204030204" pitchFamily="34" charset="0"/>
              </a:rPr>
              <a:t>8:30 - 15:30</a:t>
            </a:r>
          </a:p>
          <a:p>
            <a:endParaRPr lang="pl-PL" sz="3200" b="1"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72754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5BA426-A346-CBCE-4753-566053C36C7C}"/>
              </a:ext>
            </a:extLst>
          </p:cNvPr>
          <p:cNvSpPr>
            <a:spLocks noGrp="1"/>
          </p:cNvSpPr>
          <p:nvPr>
            <p:ph type="title"/>
          </p:nvPr>
        </p:nvSpPr>
        <p:spPr>
          <a:xfrm>
            <a:off x="838200" y="668163"/>
            <a:ext cx="10515600" cy="1325563"/>
          </a:xfrm>
        </p:spPr>
        <p:txBody>
          <a:bodyPr>
            <a:noAutofit/>
          </a:bodyPr>
          <a:lstStyle/>
          <a:p>
            <a:r>
              <a:rPr lang="pl-PL" sz="2900" b="1" dirty="0">
                <a:latin typeface="Lato" panose="020F0502020204030203" pitchFamily="34" charset="0"/>
                <a:ea typeface="Lato" panose="020F0502020204030203" pitchFamily="34" charset="0"/>
                <a:cs typeface="Lato" panose="020F0502020204030203" pitchFamily="34" charset="0"/>
              </a:rPr>
              <a:t>Kryterium formalne: A.1. Wnioskodawca prowadzi działalność gospodarczą zgodną z Inwestycją A1.2.1 KPO (1 z 3):</a:t>
            </a:r>
          </a:p>
        </p:txBody>
      </p:sp>
      <p:pic>
        <p:nvPicPr>
          <p:cNvPr id="4" name="Obraz 3">
            <a:extLst>
              <a:ext uri="{FF2B5EF4-FFF2-40B4-BE49-F238E27FC236}">
                <a16:creationId xmlns:a16="http://schemas.microsoft.com/office/drawing/2014/main" id="{89D4CAA1-FB19-3E0D-E3FC-EF3203BE04AB}"/>
              </a:ext>
            </a:extLst>
          </p:cNvPr>
          <p:cNvPicPr>
            <a:picLocks noChangeAspect="1"/>
          </p:cNvPicPr>
          <p:nvPr/>
        </p:nvPicPr>
        <p:blipFill rotWithShape="1">
          <a:blip r:embed="rId2"/>
          <a:srcRect l="39040" t="27634" r="6906" b="36055"/>
          <a:stretch/>
        </p:blipFill>
        <p:spPr>
          <a:xfrm>
            <a:off x="0" y="5476605"/>
            <a:ext cx="1668544" cy="1401416"/>
          </a:xfrm>
          <a:prstGeom prst="rect">
            <a:avLst/>
          </a:prstGeom>
        </p:spPr>
      </p:pic>
      <p:sp>
        <p:nvSpPr>
          <p:cNvPr id="3" name="Symbol zastępczy zawartości 2">
            <a:extLst>
              <a:ext uri="{FF2B5EF4-FFF2-40B4-BE49-F238E27FC236}">
                <a16:creationId xmlns:a16="http://schemas.microsoft.com/office/drawing/2014/main" id="{FAB8DFB7-12C5-B9A6-C569-C83ACAE6F44D}"/>
              </a:ext>
            </a:extLst>
          </p:cNvPr>
          <p:cNvSpPr>
            <a:spLocks noGrp="1"/>
          </p:cNvSpPr>
          <p:nvPr>
            <p:ph idx="1"/>
          </p:nvPr>
        </p:nvSpPr>
        <p:spPr>
          <a:xfrm>
            <a:off x="834272" y="2055813"/>
            <a:ext cx="10515600" cy="3717336"/>
          </a:xfrm>
        </p:spPr>
        <p:txBody>
          <a:bodyPr>
            <a:normAutofit fontScale="92500" lnSpcReduction="10000"/>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Kryterium jest spełnione wyłącznie w przypadku, gdy na dzień złożenia wniosku Wnioskodawca prowadzi działalność gospodarczą w sektorze hotelarstwo, gastronomia (HoReCa), turystyka, kultura oraz spełnia łącznie następujące warunki:</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1)	według stanu na 31 grudnia 2019 r. lub najpóźniej od dnia 20 marca 2020 r. Wnioskodawca prowadził działalność gospodarczą w sektorze hotelarstwo, gastronomia (HoReCa), turystyka, kultura*; </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2)	w okresie od 20 marca 2020 r.  do 15 maja 2022 r.  Wnioskodawca prowadził działalność gospodarczą w sektorze hotelarstwo, gastronomia (HoReCa), turystyka lub kultura, nieprzerwanie przez co najmniej 6 następujących po sobie miesięcy .</a:t>
            </a:r>
          </a:p>
          <a:p>
            <a:pPr marL="0" indent="0">
              <a:buNone/>
            </a:pPr>
            <a:endParaRPr lang="pl-PL" sz="1400" dirty="0"/>
          </a:p>
          <a:p>
            <a:pPr marL="0" indent="0">
              <a:buNone/>
            </a:pPr>
            <a:r>
              <a:rPr lang="pl-PL" sz="1400" dirty="0"/>
              <a:t>* O wsparcie mogą ubiegać się Wnioskodawcy, których działalność gospodarcza była zawieszona w okresie od 1 stycznia 2020 r. do 19 marca 2020 r. pod warunkiem, że są spełnione warunki opisane w pkt 1) i 2).</a:t>
            </a:r>
          </a:p>
          <a:p>
            <a:pPr marL="0" indent="0">
              <a:buNone/>
            </a:pPr>
            <a:endParaRPr lang="pl-PL" dirty="0"/>
          </a:p>
        </p:txBody>
      </p:sp>
      <p:grpSp>
        <p:nvGrpSpPr>
          <p:cNvPr id="5" name="Grupa 4">
            <a:extLst>
              <a:ext uri="{FF2B5EF4-FFF2-40B4-BE49-F238E27FC236}">
                <a16:creationId xmlns:a16="http://schemas.microsoft.com/office/drawing/2014/main" id="{4EC18D28-23D9-0F8E-DEB9-3E5DD005034F}"/>
              </a:ext>
            </a:extLst>
          </p:cNvPr>
          <p:cNvGrpSpPr/>
          <p:nvPr/>
        </p:nvGrpSpPr>
        <p:grpSpPr>
          <a:xfrm>
            <a:off x="11084833" y="0"/>
            <a:ext cx="790916" cy="776133"/>
            <a:chOff x="11084833" y="0"/>
            <a:chExt cx="790916" cy="776133"/>
          </a:xfrm>
        </p:grpSpPr>
        <p:sp>
          <p:nvSpPr>
            <p:cNvPr id="6" name="Prostokąt 5">
              <a:extLst>
                <a:ext uri="{FF2B5EF4-FFF2-40B4-BE49-F238E27FC236}">
                  <a16:creationId xmlns:a16="http://schemas.microsoft.com/office/drawing/2014/main" id="{AE2DFAC8-5D99-B406-4A7F-5D191BC345FF}"/>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7F7C3088-973D-02BA-34D2-90FF803CA781}"/>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39</a:t>
              </a:r>
            </a:p>
          </p:txBody>
        </p:sp>
      </p:grpSp>
      <p:grpSp>
        <p:nvGrpSpPr>
          <p:cNvPr id="8" name="Grupa 7">
            <a:extLst>
              <a:ext uri="{FF2B5EF4-FFF2-40B4-BE49-F238E27FC236}">
                <a16:creationId xmlns:a16="http://schemas.microsoft.com/office/drawing/2014/main" id="{269BF70E-9A69-92E8-4593-DC320532799B}"/>
              </a:ext>
            </a:extLst>
          </p:cNvPr>
          <p:cNvGrpSpPr/>
          <p:nvPr/>
        </p:nvGrpSpPr>
        <p:grpSpPr>
          <a:xfrm>
            <a:off x="0" y="422781"/>
            <a:ext cx="3093457" cy="142043"/>
            <a:chOff x="3653572" y="438181"/>
            <a:chExt cx="3093457" cy="142043"/>
          </a:xfrm>
        </p:grpSpPr>
        <p:cxnSp>
          <p:nvCxnSpPr>
            <p:cNvPr id="9" name="Łącznik prosty 8">
              <a:extLst>
                <a:ext uri="{FF2B5EF4-FFF2-40B4-BE49-F238E27FC236}">
                  <a16:creationId xmlns:a16="http://schemas.microsoft.com/office/drawing/2014/main" id="{ED750CBC-E3E5-66C2-AB43-51724F9B616F}"/>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11F45C9F-DFE9-1AFA-8392-02C65A6AA271}"/>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FAEA2FF5-C902-378B-D8AE-DFA90919EA53}"/>
              </a:ext>
            </a:extLst>
          </p:cNvPr>
          <p:cNvGrpSpPr/>
          <p:nvPr/>
        </p:nvGrpSpPr>
        <p:grpSpPr>
          <a:xfrm rot="10800000">
            <a:off x="5679928" y="6288055"/>
            <a:ext cx="6512072" cy="142043"/>
            <a:chOff x="234957" y="435006"/>
            <a:chExt cx="6512072" cy="142043"/>
          </a:xfrm>
        </p:grpSpPr>
        <p:cxnSp>
          <p:nvCxnSpPr>
            <p:cNvPr id="12" name="Łącznik prosty 11">
              <a:extLst>
                <a:ext uri="{FF2B5EF4-FFF2-40B4-BE49-F238E27FC236}">
                  <a16:creationId xmlns:a16="http://schemas.microsoft.com/office/drawing/2014/main" id="{0390B2B1-03AF-4A4B-DDF2-E3A93E896CF9}"/>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0E9588D6-8C5F-5ABA-5CEA-B5BDFC5362F7}"/>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83744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C0F8E0-4475-4878-AF0A-299FE27368C4}"/>
              </a:ext>
            </a:extLst>
          </p:cNvPr>
          <p:cNvSpPr>
            <a:spLocks noGrp="1"/>
          </p:cNvSpPr>
          <p:nvPr>
            <p:ph type="title"/>
          </p:nvPr>
        </p:nvSpPr>
        <p:spPr/>
        <p:txBody>
          <a:bodyPr>
            <a:normAutofit fontScale="90000"/>
          </a:bodyPr>
          <a:lstStyle/>
          <a:p>
            <a:r>
              <a:rPr lang="pl-PL" sz="3200" b="1" dirty="0">
                <a:latin typeface="Lato" panose="020F0502020204030203" pitchFamily="34" charset="0"/>
                <a:ea typeface="Lato" panose="020F0502020204030203" pitchFamily="34" charset="0"/>
                <a:cs typeface="Lato" panose="020F0502020204030203" pitchFamily="34" charset="0"/>
              </a:rPr>
              <a:t>Kryterium formalne: A.1. Wnioskodawca prowadzi działalność gospodarczą zgodną z Inwestycją A1.2.1 KPO (2 z 3):</a:t>
            </a:r>
          </a:p>
        </p:txBody>
      </p:sp>
      <p:sp>
        <p:nvSpPr>
          <p:cNvPr id="3" name="Symbol zastępczy zawartości 2">
            <a:extLst>
              <a:ext uri="{FF2B5EF4-FFF2-40B4-BE49-F238E27FC236}">
                <a16:creationId xmlns:a16="http://schemas.microsoft.com/office/drawing/2014/main" id="{78656166-8067-73EC-C9B0-0FB2D0ED08C1}"/>
              </a:ext>
            </a:extLst>
          </p:cNvPr>
          <p:cNvSpPr>
            <a:spLocks noGrp="1"/>
          </p:cNvSpPr>
          <p:nvPr>
            <p:ph idx="1"/>
          </p:nvPr>
        </p:nvSpPr>
        <p:spPr>
          <a:xfrm>
            <a:off x="838200" y="1668659"/>
            <a:ext cx="10515600" cy="4351338"/>
          </a:xfrm>
        </p:spPr>
        <p:txBody>
          <a:bodyPr>
            <a:norm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Do złożenia wniosku uprawnieni są wyłącznie przedsiębiorcy MŚP, których ujawniona w dokumentach rejestrowych działalność gospodarcza jest określona kodem Polskiej Klasyfikacji Działalności  (kod PKD) wskazanym w załączniku do Regulaminu wyboru przedsięwzięć MŚP. Wymóg ten dotyczy zarówno działalności gospodarczej prowadzonej na dzień złożenia wniosku, jak i terminach, o których mowa w pkt. 1) i 2).</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O przynależności do branży decyduje kod PKD działalności ujawniony w dokumentach rejestrowych przedsiębiorcy (odpowiednio w KRS lub w CEIDG lub - tylko w przypadku spółek cywilnych - w bazie internetowej REGON).</a:t>
            </a:r>
          </a:p>
          <a:p>
            <a:pPr marL="0" indent="0">
              <a:lnSpc>
                <a:spcPct val="130000"/>
              </a:lnSpc>
              <a:buNone/>
            </a:pPr>
            <a:r>
              <a:rPr lang="pl-PL" sz="1800" b="1" dirty="0">
                <a:effectLst/>
                <a:latin typeface="Lato" panose="020F0502020204030203" pitchFamily="34" charset="0"/>
                <a:ea typeface="Lato" panose="020F0502020204030203" pitchFamily="34" charset="0"/>
                <a:cs typeface="Lato" panose="020F0502020204030203" pitchFamily="34" charset="0"/>
              </a:rPr>
              <a:t>Dla spełnienia powyższych warunków prowadzona działalność gospodarcza w sektorze hotelarstwo, gastronomia (HoReCa), turystyka lub kultura, określona kodem PKD ujawnionym w dokumencie rejestrowym musi być działalnością wiodącą (przeważającą).</a:t>
            </a:r>
            <a:endParaRPr lang="pl-PL" sz="1800" b="1" dirty="0">
              <a:latin typeface="Lato" panose="020F0502020204030203" pitchFamily="34" charset="0"/>
              <a:ea typeface="Lato" panose="020F0502020204030203" pitchFamily="34" charset="0"/>
              <a:cs typeface="Lato" panose="020F0502020204030203" pitchFamily="34" charset="0"/>
            </a:endParaRPr>
          </a:p>
          <a:p>
            <a:pPr marL="0" indent="0">
              <a:buNone/>
            </a:pPr>
            <a:endParaRPr lang="pl-PL" dirty="0"/>
          </a:p>
        </p:txBody>
      </p:sp>
      <p:grpSp>
        <p:nvGrpSpPr>
          <p:cNvPr id="4" name="Grupa 3">
            <a:extLst>
              <a:ext uri="{FF2B5EF4-FFF2-40B4-BE49-F238E27FC236}">
                <a16:creationId xmlns:a16="http://schemas.microsoft.com/office/drawing/2014/main" id="{A70424CC-6273-37C3-8A7A-935C968C3A0B}"/>
              </a:ext>
            </a:extLst>
          </p:cNvPr>
          <p:cNvGrpSpPr/>
          <p:nvPr/>
        </p:nvGrpSpPr>
        <p:grpSpPr>
          <a:xfrm>
            <a:off x="0" y="6081867"/>
            <a:ext cx="790916" cy="776133"/>
            <a:chOff x="11084833" y="0"/>
            <a:chExt cx="790916" cy="776133"/>
          </a:xfrm>
        </p:grpSpPr>
        <p:sp>
          <p:nvSpPr>
            <p:cNvPr id="5" name="Prostokąt 4">
              <a:extLst>
                <a:ext uri="{FF2B5EF4-FFF2-40B4-BE49-F238E27FC236}">
                  <a16:creationId xmlns:a16="http://schemas.microsoft.com/office/drawing/2014/main" id="{BDC9DD16-C943-7616-4C9C-C40E3A1AC60E}"/>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E0A7AEB2-B4DE-0FD4-3837-8E22030E75D6}"/>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40</a:t>
              </a:r>
            </a:p>
          </p:txBody>
        </p:sp>
      </p:grpSp>
      <p:grpSp>
        <p:nvGrpSpPr>
          <p:cNvPr id="7" name="Grupa 6">
            <a:extLst>
              <a:ext uri="{FF2B5EF4-FFF2-40B4-BE49-F238E27FC236}">
                <a16:creationId xmlns:a16="http://schemas.microsoft.com/office/drawing/2014/main" id="{3B7733A3-1F6D-025A-E96F-88E6725246D9}"/>
              </a:ext>
            </a:extLst>
          </p:cNvPr>
          <p:cNvGrpSpPr/>
          <p:nvPr/>
        </p:nvGrpSpPr>
        <p:grpSpPr>
          <a:xfrm>
            <a:off x="0" y="422781"/>
            <a:ext cx="3093457" cy="142043"/>
            <a:chOff x="3653572" y="438181"/>
            <a:chExt cx="3093457" cy="142043"/>
          </a:xfrm>
        </p:grpSpPr>
        <p:cxnSp>
          <p:nvCxnSpPr>
            <p:cNvPr id="8" name="Łącznik prosty 7">
              <a:extLst>
                <a:ext uri="{FF2B5EF4-FFF2-40B4-BE49-F238E27FC236}">
                  <a16:creationId xmlns:a16="http://schemas.microsoft.com/office/drawing/2014/main" id="{C5586C3B-DA32-9AB6-8FB8-F8C35627B0CA}"/>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30123350-4018-58CA-12DC-EF85206209C4}"/>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23032826-6082-E8A2-9EF3-62B783F90B36}"/>
              </a:ext>
            </a:extLst>
          </p:cNvPr>
          <p:cNvGrpSpPr/>
          <p:nvPr/>
        </p:nvGrpSpPr>
        <p:grpSpPr>
          <a:xfrm rot="10800000">
            <a:off x="5679928" y="6288055"/>
            <a:ext cx="6512072" cy="142043"/>
            <a:chOff x="234957" y="435006"/>
            <a:chExt cx="6512072" cy="142043"/>
          </a:xfrm>
        </p:grpSpPr>
        <p:cxnSp>
          <p:nvCxnSpPr>
            <p:cNvPr id="11" name="Łącznik prosty 10">
              <a:extLst>
                <a:ext uri="{FF2B5EF4-FFF2-40B4-BE49-F238E27FC236}">
                  <a16:creationId xmlns:a16="http://schemas.microsoft.com/office/drawing/2014/main" id="{9D11F60A-44A1-9242-F630-ABCF7810D31F}"/>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2" name="Łącznik prosty 11">
              <a:extLst>
                <a:ext uri="{FF2B5EF4-FFF2-40B4-BE49-F238E27FC236}">
                  <a16:creationId xmlns:a16="http://schemas.microsoft.com/office/drawing/2014/main" id="{3C321C70-ADF8-A204-6014-EC4C136F630F}"/>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500325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69193C8-6C25-01CB-15AE-D0F745F3AF6E}"/>
              </a:ext>
            </a:extLst>
          </p:cNvPr>
          <p:cNvSpPr>
            <a:spLocks noGrp="1"/>
          </p:cNvSpPr>
          <p:nvPr>
            <p:ph idx="1"/>
          </p:nvPr>
        </p:nvSpPr>
        <p:spPr/>
        <p:txBody>
          <a:bodyPr>
            <a:normAutofit fontScale="92500" lnSpcReduction="10000"/>
          </a:bodyPr>
          <a:lstStyle/>
          <a:p>
            <a:pPr marL="0" indent="0">
              <a:lnSpc>
                <a:spcPct val="130000"/>
              </a:lnSpc>
              <a:buNone/>
            </a:pPr>
            <a:r>
              <a:rPr lang="pl-PL" sz="1800" dirty="0">
                <a:effectLst/>
                <a:latin typeface="Lato" panose="020F0502020204030203" pitchFamily="34" charset="0"/>
                <a:ea typeface="Lato" panose="020F0502020204030203" pitchFamily="34" charset="0"/>
                <a:cs typeface="Lato" panose="020F0502020204030203" pitchFamily="34" charset="0"/>
              </a:rPr>
              <a:t>W przypadku działalności, dla której przepisy prawa ustanawiają obowiązek rejestracji/wpisu do ewidencji właściwych dla takiej działalności organizacji, do wniosku należy załączyć dokumenty potwierdzające spełnienie tego wymogu np.: jeżeli Wnioskodawca prowadzący działalność w branży turystycznej posiada wymienioną w dokumencie rejestrowym działalność PKD: 79.12.Z lub 79.11. B, jest zobowiązany do przedłożenia dokumentu potwierdzającego posiadanie wpisu do rejestru organizatorów turystyki lub dokumentu poświadczającego brak konieczności uzyskania takiego wpisu. Podobnie Wnioskodawca, który prowadzi usługi hotelarskie, jest zobowiązany do przedłożenia wpisu do ewidencji, o której mowa w art. 38 ust. 1-3 ustawy z dnia 29 sierpnia 1997 r. o usługach hotelarskich oraz o usługach pilotów wycieczek i przewodników turystycznych (Dz.U. 2023 poz. 1944).</a:t>
            </a:r>
          </a:p>
          <a:p>
            <a:pPr marL="0" indent="0">
              <a:lnSpc>
                <a:spcPct val="130000"/>
              </a:lnSpc>
              <a:buNone/>
            </a:pPr>
            <a:endParaRPr lang="pl-PL" sz="1800"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buNone/>
            </a:pPr>
            <a:r>
              <a:rPr lang="pl-PL" sz="1800" b="1" dirty="0">
                <a:latin typeface="Lato" panose="020F0502020204030203" pitchFamily="34" charset="0"/>
                <a:ea typeface="Lato" panose="020F0502020204030203" pitchFamily="34" charset="0"/>
                <a:cs typeface="Lato" panose="020F0502020204030203" pitchFamily="34" charset="0"/>
              </a:rPr>
              <a:t>Sposób oceny: Kryterium spełnione/niespełnione</a:t>
            </a:r>
          </a:p>
          <a:p>
            <a:pPr marL="0" indent="0">
              <a:lnSpc>
                <a:spcPct val="130000"/>
              </a:lnSpc>
              <a:buNone/>
            </a:pPr>
            <a:r>
              <a:rPr lang="pl-PL" sz="1800" b="1" dirty="0">
                <a:latin typeface="Lato" panose="020F0502020204030203" pitchFamily="34" charset="0"/>
                <a:ea typeface="Lato" panose="020F0502020204030203" pitchFamily="34" charset="0"/>
                <a:cs typeface="Lato" panose="020F0502020204030203" pitchFamily="34" charset="0"/>
              </a:rPr>
              <a:t>Wymagana ocena: Kryterium spełnione</a:t>
            </a:r>
          </a:p>
          <a:p>
            <a:pPr marL="0" indent="0">
              <a:buNone/>
            </a:pPr>
            <a:endParaRPr lang="pl-PL" dirty="0"/>
          </a:p>
        </p:txBody>
      </p:sp>
      <p:sp>
        <p:nvSpPr>
          <p:cNvPr id="4" name="Tytuł 1">
            <a:extLst>
              <a:ext uri="{FF2B5EF4-FFF2-40B4-BE49-F238E27FC236}">
                <a16:creationId xmlns:a16="http://schemas.microsoft.com/office/drawing/2014/main" id="{48722C5B-4B52-B410-C765-A05397C45D15}"/>
              </a:ext>
            </a:extLst>
          </p:cNvPr>
          <p:cNvSpPr>
            <a:spLocks noGrp="1"/>
          </p:cNvSpPr>
          <p:nvPr>
            <p:ph type="title"/>
          </p:nvPr>
        </p:nvSpPr>
        <p:spPr>
          <a:xfrm>
            <a:off x="838200" y="365125"/>
            <a:ext cx="10515600" cy="1325563"/>
          </a:xfrm>
        </p:spPr>
        <p:txBody>
          <a:bodyPr>
            <a:normAutofit fontScale="90000"/>
          </a:bodyPr>
          <a:lstStyle/>
          <a:p>
            <a:r>
              <a:rPr lang="pl-PL" sz="3200" b="1" dirty="0">
                <a:latin typeface="Lato" panose="020F0502020204030203" pitchFamily="34" charset="0"/>
                <a:ea typeface="Lato" panose="020F0502020204030203" pitchFamily="34" charset="0"/>
                <a:cs typeface="Lato" panose="020F0502020204030203" pitchFamily="34" charset="0"/>
              </a:rPr>
              <a:t>Kryterium formalne: A.1. Wnioskodawca prowadzi działalność gospodarczą zgodną z Inwestycją A1.2.1 KPO (3 z 3):</a:t>
            </a:r>
          </a:p>
        </p:txBody>
      </p:sp>
      <p:grpSp>
        <p:nvGrpSpPr>
          <p:cNvPr id="6" name="Grupa 5">
            <a:extLst>
              <a:ext uri="{FF2B5EF4-FFF2-40B4-BE49-F238E27FC236}">
                <a16:creationId xmlns:a16="http://schemas.microsoft.com/office/drawing/2014/main" id="{498665B6-0D53-932F-0909-77594C448BE1}"/>
              </a:ext>
            </a:extLst>
          </p:cNvPr>
          <p:cNvGrpSpPr/>
          <p:nvPr/>
        </p:nvGrpSpPr>
        <p:grpSpPr>
          <a:xfrm>
            <a:off x="0" y="422781"/>
            <a:ext cx="3093457" cy="142043"/>
            <a:chOff x="3653572" y="438181"/>
            <a:chExt cx="3093457" cy="142043"/>
          </a:xfrm>
        </p:grpSpPr>
        <p:cxnSp>
          <p:nvCxnSpPr>
            <p:cNvPr id="7" name="Łącznik prosty 6">
              <a:extLst>
                <a:ext uri="{FF2B5EF4-FFF2-40B4-BE49-F238E27FC236}">
                  <a16:creationId xmlns:a16="http://schemas.microsoft.com/office/drawing/2014/main" id="{6477BDF2-43F3-2E83-A872-3417D22B90CE}"/>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BE82DA0D-9E9A-0E8C-D497-25CF4A60A37C}"/>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2" name="Grupa 1">
            <a:extLst>
              <a:ext uri="{FF2B5EF4-FFF2-40B4-BE49-F238E27FC236}">
                <a16:creationId xmlns:a16="http://schemas.microsoft.com/office/drawing/2014/main" id="{E0CB8CF2-BA7B-2D0B-7F07-82630CAABD8D}"/>
              </a:ext>
            </a:extLst>
          </p:cNvPr>
          <p:cNvGrpSpPr/>
          <p:nvPr/>
        </p:nvGrpSpPr>
        <p:grpSpPr>
          <a:xfrm rot="10800000">
            <a:off x="5679928" y="6288055"/>
            <a:ext cx="6512072" cy="142043"/>
            <a:chOff x="234957" y="435006"/>
            <a:chExt cx="6512072" cy="142043"/>
          </a:xfrm>
        </p:grpSpPr>
        <p:cxnSp>
          <p:nvCxnSpPr>
            <p:cNvPr id="5" name="Łącznik prosty 4">
              <a:extLst>
                <a:ext uri="{FF2B5EF4-FFF2-40B4-BE49-F238E27FC236}">
                  <a16:creationId xmlns:a16="http://schemas.microsoft.com/office/drawing/2014/main" id="{8629914B-90CF-0C55-44D2-6E33516688D1}"/>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6FB69D98-6254-38CA-FCEE-801769D4487F}"/>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D2F22EE6-A015-EC86-E7FF-10159C61917F}"/>
              </a:ext>
            </a:extLst>
          </p:cNvPr>
          <p:cNvGrpSpPr/>
          <p:nvPr/>
        </p:nvGrpSpPr>
        <p:grpSpPr>
          <a:xfrm>
            <a:off x="-9367" y="6081867"/>
            <a:ext cx="790916" cy="776133"/>
            <a:chOff x="11084833" y="0"/>
            <a:chExt cx="790916" cy="776133"/>
          </a:xfrm>
        </p:grpSpPr>
        <p:sp>
          <p:nvSpPr>
            <p:cNvPr id="11" name="Prostokąt 10">
              <a:extLst>
                <a:ext uri="{FF2B5EF4-FFF2-40B4-BE49-F238E27FC236}">
                  <a16:creationId xmlns:a16="http://schemas.microsoft.com/office/drawing/2014/main" id="{804EE0D5-10AD-5569-0D27-B313565886E1}"/>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ole tekstowe 11">
              <a:extLst>
                <a:ext uri="{FF2B5EF4-FFF2-40B4-BE49-F238E27FC236}">
                  <a16:creationId xmlns:a16="http://schemas.microsoft.com/office/drawing/2014/main" id="{75BC7DEF-E1FE-4398-ECBA-D46880B2E083}"/>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41</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34500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FA8D70-8660-4CE0-8354-986F3FBF3A4D}"/>
              </a:ext>
            </a:extLst>
          </p:cNvPr>
          <p:cNvSpPr>
            <a:spLocks noGrp="1"/>
          </p:cNvSpPr>
          <p:nvPr>
            <p:ph type="title"/>
          </p:nvPr>
        </p:nvSpPr>
        <p:spPr>
          <a:xfrm>
            <a:off x="838200" y="743667"/>
            <a:ext cx="10515600" cy="1325563"/>
          </a:xfrm>
        </p:spPr>
        <p:txBody>
          <a:bodyPr>
            <a:no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formalne: A.2. Wnioskodawca na dzień złożenia wniosku prowadzi działalność na terenie województwa, w którym zgłasza lokalizację przedsięwzięcia MŚP (1 z 3):</a:t>
            </a:r>
          </a:p>
        </p:txBody>
      </p:sp>
      <p:sp>
        <p:nvSpPr>
          <p:cNvPr id="3" name="Symbol zastępczy zawartości 2">
            <a:extLst>
              <a:ext uri="{FF2B5EF4-FFF2-40B4-BE49-F238E27FC236}">
                <a16:creationId xmlns:a16="http://schemas.microsoft.com/office/drawing/2014/main" id="{828F64E1-1C46-B254-6F9A-2B50F5FB4301}"/>
              </a:ext>
            </a:extLst>
          </p:cNvPr>
          <p:cNvSpPr>
            <a:spLocks noGrp="1"/>
          </p:cNvSpPr>
          <p:nvPr>
            <p:ph idx="1"/>
          </p:nvPr>
        </p:nvSpPr>
        <p:spPr>
          <a:xfrm>
            <a:off x="838200" y="2325115"/>
            <a:ext cx="10515600" cy="3375041"/>
          </a:xfrm>
        </p:spPr>
        <p:txBody>
          <a:bodyPr>
            <a:norm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Kryterium jest spełnione w przypadku, gdy na dzień złożenia wniosku Wnioskodawca prowadzi działalność gospodarczą w sektorze hotelarstwo, gastronomia (HoReCa), turystyka, kultura w województwie, w którym zgłasza lokalizację przedsięwzięcia MŚP. Prowadzenie działalności w województwie musi zostać potwierdzone wpisem do odpowiedniego rejestru:</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1)	w przypadku przedsiębiorców zarejestrowanych w rejestrze przedsiębiorców w Krajowym Rejestrze Sądowym: ujawniony w rejestrze adres siedziby lub co najmniej jednego oddziału znajduje się na terytorium Rzeczypospolitej Polskiej oraz w województwie, w którym Wnioskodawca zgłasza lokalizację przedsięwzięcia MŚP;</a:t>
            </a:r>
          </a:p>
        </p:txBody>
      </p:sp>
      <p:grpSp>
        <p:nvGrpSpPr>
          <p:cNvPr id="4" name="Grupa 3">
            <a:extLst>
              <a:ext uri="{FF2B5EF4-FFF2-40B4-BE49-F238E27FC236}">
                <a16:creationId xmlns:a16="http://schemas.microsoft.com/office/drawing/2014/main" id="{5BCA97EE-D48B-9B71-7BD7-EB41B339BCA7}"/>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430C8AC5-9EA5-3B78-130A-853D11119E00}"/>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CA9CB941-F264-E848-C0EF-9FAD838C9607}"/>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D536C9A3-CA80-B933-D03B-EA47C59031EB}"/>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97E3DBBC-6B93-7E84-365A-C9D86F415C9A}"/>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5A107D5C-86A5-5477-09BF-146E810946FB}"/>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4257C32D-7C84-903E-7156-AEDB0A37404D}"/>
              </a:ext>
            </a:extLst>
          </p:cNvPr>
          <p:cNvPicPr>
            <a:picLocks noChangeAspect="1"/>
          </p:cNvPicPr>
          <p:nvPr/>
        </p:nvPicPr>
        <p:blipFill rotWithShape="1">
          <a:blip r:embed="rId2"/>
          <a:srcRect l="39040" t="27634" r="6906" b="36055"/>
          <a:stretch/>
        </p:blipFill>
        <p:spPr>
          <a:xfrm>
            <a:off x="0" y="5476605"/>
            <a:ext cx="1668544" cy="1401416"/>
          </a:xfrm>
          <a:prstGeom prst="rect">
            <a:avLst/>
          </a:prstGeom>
        </p:spPr>
      </p:pic>
      <p:grpSp>
        <p:nvGrpSpPr>
          <p:cNvPr id="11" name="Grupa 10">
            <a:extLst>
              <a:ext uri="{FF2B5EF4-FFF2-40B4-BE49-F238E27FC236}">
                <a16:creationId xmlns:a16="http://schemas.microsoft.com/office/drawing/2014/main" id="{070737D8-AC2E-B056-3BC7-FD428AFA689D}"/>
              </a:ext>
            </a:extLst>
          </p:cNvPr>
          <p:cNvGrpSpPr/>
          <p:nvPr/>
        </p:nvGrpSpPr>
        <p:grpSpPr>
          <a:xfrm>
            <a:off x="11084468" y="0"/>
            <a:ext cx="790916" cy="776133"/>
            <a:chOff x="11084833" y="0"/>
            <a:chExt cx="790916" cy="776133"/>
          </a:xfrm>
        </p:grpSpPr>
        <p:sp>
          <p:nvSpPr>
            <p:cNvPr id="12" name="Prostokąt 11">
              <a:extLst>
                <a:ext uri="{FF2B5EF4-FFF2-40B4-BE49-F238E27FC236}">
                  <a16:creationId xmlns:a16="http://schemas.microsoft.com/office/drawing/2014/main" id="{98F93A2F-0BB5-A90D-C5EC-08B13F8B4D2F}"/>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09E86DE7-F30D-7E53-4A45-BA9347FFAD07}"/>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42</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08686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AC15D5-6C24-8900-5854-52193E1673AC}"/>
              </a:ext>
            </a:extLst>
          </p:cNvPr>
          <p:cNvSpPr>
            <a:spLocks noGrp="1"/>
          </p:cNvSpPr>
          <p:nvPr>
            <p:ph type="title"/>
          </p:nvPr>
        </p:nvSpPr>
        <p:spPr>
          <a:xfrm>
            <a:off x="838200" y="757011"/>
            <a:ext cx="10515600" cy="1325563"/>
          </a:xfrm>
        </p:spPr>
        <p:txBody>
          <a:bodyPr>
            <a:noAutofit/>
          </a:bodyPr>
          <a:lstStyle/>
          <a:p>
            <a:r>
              <a:rPr kumimoji="0" lang="pl-PL" sz="30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Kryterium formalne: A.2. Wnioskodawca na dzień złożenia wniosku prowadzi działalność na terenie województwa, w którym zgłasza lokalizację przedsięwzięcia MŚP (2 z 3):</a:t>
            </a:r>
            <a:endParaRPr lang="pl-PL" sz="3000" dirty="0"/>
          </a:p>
        </p:txBody>
      </p:sp>
      <p:grpSp>
        <p:nvGrpSpPr>
          <p:cNvPr id="4" name="Grupa 3">
            <a:extLst>
              <a:ext uri="{FF2B5EF4-FFF2-40B4-BE49-F238E27FC236}">
                <a16:creationId xmlns:a16="http://schemas.microsoft.com/office/drawing/2014/main" id="{4A3F356D-C6F5-A41E-D921-B06A3396D529}"/>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48277708-8A86-AF00-71A4-0A9FCEC7B3B3}"/>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EE1B0692-A790-9C01-EC35-D95DC7E6AFA2}"/>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137BDBD1-F469-0719-1748-B5BB71CFDA4A}"/>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4A1487F9-5004-ECF1-C048-42E96DFA01C1}"/>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72E1F762-0FAA-B979-E742-D148F38DF3D6}"/>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768CAE46-60C1-715C-2E28-C00D11A0D9A8}"/>
              </a:ext>
            </a:extLst>
          </p:cNvPr>
          <p:cNvPicPr>
            <a:picLocks noChangeAspect="1"/>
          </p:cNvPicPr>
          <p:nvPr/>
        </p:nvPicPr>
        <p:blipFill rotWithShape="1">
          <a:blip r:embed="rId2"/>
          <a:srcRect l="39040" t="27634" r="6906" b="36055"/>
          <a:stretch/>
        </p:blipFill>
        <p:spPr>
          <a:xfrm>
            <a:off x="-1" y="3616490"/>
            <a:ext cx="3883221" cy="3261531"/>
          </a:xfrm>
          <a:prstGeom prst="rect">
            <a:avLst/>
          </a:prstGeom>
        </p:spPr>
      </p:pic>
      <p:sp>
        <p:nvSpPr>
          <p:cNvPr id="3" name="Symbol zastępczy zawartości 2">
            <a:extLst>
              <a:ext uri="{FF2B5EF4-FFF2-40B4-BE49-F238E27FC236}">
                <a16:creationId xmlns:a16="http://schemas.microsoft.com/office/drawing/2014/main" id="{A42F6D21-0894-55D8-536D-B18AAA482245}"/>
              </a:ext>
            </a:extLst>
          </p:cNvPr>
          <p:cNvSpPr>
            <a:spLocks noGrp="1"/>
          </p:cNvSpPr>
          <p:nvPr>
            <p:ph idx="1"/>
          </p:nvPr>
        </p:nvSpPr>
        <p:spPr>
          <a:xfrm>
            <a:off x="838200" y="2336264"/>
            <a:ext cx="10515600" cy="2083833"/>
          </a:xfrm>
        </p:spPr>
        <p:txBody>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2)	w przypadku przedsiębiorców ujętych w Centralnej Ewidencji i Informacji o Działalności Gospodarczej: co najmniej jeden ujawniony w ewidencji adres wykonywania działalności gospodarczej znajduje się na terytorium Rzeczypospolitej Polskiej oraz w województwie, w którym Wnioskodawca zgłasza lokalizację przedsięwzięcia MŚP. </a:t>
            </a:r>
          </a:p>
          <a:p>
            <a:pPr marL="0" indent="0">
              <a:buNone/>
            </a:pPr>
            <a:endParaRPr lang="pl-PL" dirty="0"/>
          </a:p>
        </p:txBody>
      </p:sp>
      <p:grpSp>
        <p:nvGrpSpPr>
          <p:cNvPr id="11" name="Grupa 10">
            <a:extLst>
              <a:ext uri="{FF2B5EF4-FFF2-40B4-BE49-F238E27FC236}">
                <a16:creationId xmlns:a16="http://schemas.microsoft.com/office/drawing/2014/main" id="{1B87C0D5-0E01-BED9-4E75-3A9428AD9CC3}"/>
              </a:ext>
            </a:extLst>
          </p:cNvPr>
          <p:cNvGrpSpPr/>
          <p:nvPr/>
        </p:nvGrpSpPr>
        <p:grpSpPr>
          <a:xfrm>
            <a:off x="11096344" y="9217"/>
            <a:ext cx="790916" cy="776133"/>
            <a:chOff x="11084833" y="0"/>
            <a:chExt cx="790916" cy="776133"/>
          </a:xfrm>
        </p:grpSpPr>
        <p:sp>
          <p:nvSpPr>
            <p:cNvPr id="12" name="Prostokąt 11">
              <a:extLst>
                <a:ext uri="{FF2B5EF4-FFF2-40B4-BE49-F238E27FC236}">
                  <a16:creationId xmlns:a16="http://schemas.microsoft.com/office/drawing/2014/main" id="{546A1304-B248-0577-73CA-2332219B2008}"/>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1DF47121-D12C-9181-E09F-129EA0602ACE}"/>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43</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97582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061D32-1675-A373-A931-60B2554358A8}"/>
              </a:ext>
            </a:extLst>
          </p:cNvPr>
          <p:cNvSpPr>
            <a:spLocks noGrp="1"/>
          </p:cNvSpPr>
          <p:nvPr>
            <p:ph type="title"/>
          </p:nvPr>
        </p:nvSpPr>
        <p:spPr>
          <a:xfrm>
            <a:off x="838200" y="677161"/>
            <a:ext cx="10515600" cy="1325563"/>
          </a:xfrm>
        </p:spPr>
        <p:txBody>
          <a:bodyPr>
            <a:noAutofit/>
          </a:bodyPr>
          <a:lstStyle/>
          <a:p>
            <a:r>
              <a:rPr kumimoji="0" lang="pl-PL" sz="30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Kryterium formalne: A.2. Wnioskodawca na dzień złożenia wniosku prowadzi działalność na terenie województwa, w którym zgłasza lokalizację przedsięwzięcia MŚP (</a:t>
            </a:r>
            <a:r>
              <a:rPr lang="pl-PL" sz="3000" b="1" dirty="0">
                <a:solidFill>
                  <a:prstClr val="black"/>
                </a:solidFill>
                <a:latin typeface="Lato" panose="020F0502020204030203" pitchFamily="34" charset="0"/>
                <a:ea typeface="Lato" panose="020F0502020204030203" pitchFamily="34" charset="0"/>
                <a:cs typeface="Lato" panose="020F0502020204030203" pitchFamily="34" charset="0"/>
              </a:rPr>
              <a:t>3 z 3</a:t>
            </a:r>
            <a:r>
              <a:rPr kumimoji="0" lang="pl-PL" sz="30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t>
            </a:r>
            <a:endParaRPr lang="pl-PL" sz="3000" b="1" dirty="0">
              <a:latin typeface="Lato" panose="020F0502020204030203" pitchFamily="34" charset="0"/>
              <a:ea typeface="Lato" panose="020F0502020204030203" pitchFamily="34" charset="0"/>
              <a:cs typeface="Lato" panose="020F0502020204030203" pitchFamily="34" charset="0"/>
            </a:endParaRPr>
          </a:p>
        </p:txBody>
      </p:sp>
      <p:sp>
        <p:nvSpPr>
          <p:cNvPr id="3" name="Symbol zastępczy zawartości 2">
            <a:extLst>
              <a:ext uri="{FF2B5EF4-FFF2-40B4-BE49-F238E27FC236}">
                <a16:creationId xmlns:a16="http://schemas.microsoft.com/office/drawing/2014/main" id="{CFF199CB-AAF3-2B6A-5B19-3DA5CC5545FE}"/>
              </a:ext>
            </a:extLst>
          </p:cNvPr>
          <p:cNvSpPr>
            <a:spLocks noGrp="1"/>
          </p:cNvSpPr>
          <p:nvPr>
            <p:ph idx="1"/>
          </p:nvPr>
        </p:nvSpPr>
        <p:spPr>
          <a:xfrm>
            <a:off x="838200" y="2312759"/>
            <a:ext cx="10515600" cy="3217715"/>
          </a:xfrm>
        </p:spPr>
        <p:txBody>
          <a:bodyPr>
            <a:normAutofit fontScale="92500" lnSpcReduction="10000"/>
          </a:bodyPr>
          <a:lstStyle/>
          <a:p>
            <a:pPr marL="0" indent="0">
              <a:lnSpc>
                <a:spcPct val="130000"/>
              </a:lnSpc>
              <a:buNone/>
            </a:pPr>
            <a:r>
              <a:rPr lang="pl-PL" sz="1900" dirty="0">
                <a:latin typeface="Lato" panose="020F0502020204030203" pitchFamily="34" charset="0"/>
                <a:ea typeface="Lato" panose="020F0502020204030203" pitchFamily="34" charset="0"/>
                <a:cs typeface="Lato" panose="020F0502020204030203" pitchFamily="34" charset="0"/>
              </a:rPr>
              <a:t>Potwierdzenie prowadzonej działalności gospodarczej na dzień złożenia wniosku nastąpi, jeśli w publicznie dostępnych rejestrach (KRS, CEIDG, REGON) brak jest informacji (wpisów) o jej zawieszeniu (działalność nie może być zawieszona na dzień złożenia wniosku), o postępowaniu likwidacyjnym albo upadłościowym, albo o ogłoszeniu likwidacji albo upadłości, albo o prowadzonym postępowaniu układowym albo restrukturyzacyjnym.</a:t>
            </a:r>
          </a:p>
          <a:p>
            <a:pPr marL="0" indent="0">
              <a:lnSpc>
                <a:spcPct val="130000"/>
              </a:lnSpc>
              <a:buNone/>
            </a:pPr>
            <a:endParaRPr lang="pl-PL" sz="1900"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buNone/>
            </a:pPr>
            <a:r>
              <a:rPr lang="pl-PL" sz="1900" b="1" dirty="0">
                <a:latin typeface="Lato" panose="020F0502020204030203" pitchFamily="34" charset="0"/>
                <a:ea typeface="Lato" panose="020F0502020204030203" pitchFamily="34" charset="0"/>
                <a:cs typeface="Lato" panose="020F0502020204030203" pitchFamily="34" charset="0"/>
              </a:rPr>
              <a:t>Sposób oceny: Kryterium spełnione/niespełnione</a:t>
            </a:r>
          </a:p>
          <a:p>
            <a:pPr marL="0" indent="0">
              <a:lnSpc>
                <a:spcPct val="130000"/>
              </a:lnSpc>
              <a:buNone/>
            </a:pPr>
            <a:r>
              <a:rPr lang="pl-PL" sz="1900" b="1" dirty="0">
                <a:latin typeface="Lato" panose="020F0502020204030203" pitchFamily="34" charset="0"/>
                <a:ea typeface="Lato" panose="020F0502020204030203" pitchFamily="34" charset="0"/>
                <a:cs typeface="Lato" panose="020F0502020204030203" pitchFamily="34" charset="0"/>
              </a:rPr>
              <a:t>Wymagana ocena: Kryterium spełnione</a:t>
            </a:r>
          </a:p>
          <a:p>
            <a:pPr marL="0" indent="0">
              <a:lnSpc>
                <a:spcPct val="130000"/>
              </a:lnSpc>
              <a:buNone/>
            </a:pPr>
            <a:endParaRPr lang="pl-PL" dirty="0"/>
          </a:p>
        </p:txBody>
      </p:sp>
      <p:grpSp>
        <p:nvGrpSpPr>
          <p:cNvPr id="4" name="Grupa 3">
            <a:extLst>
              <a:ext uri="{FF2B5EF4-FFF2-40B4-BE49-F238E27FC236}">
                <a16:creationId xmlns:a16="http://schemas.microsoft.com/office/drawing/2014/main" id="{D62E0426-07D5-5768-D332-7DCC4BF833C1}"/>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ABF13E7B-1085-15FF-68A5-5D7DD667F39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9B9BC9D1-332C-3577-A6D7-D2449D45AD1C}"/>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77439C70-67C2-6BE7-9410-A5D2ECC43E49}"/>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2E8A987C-C078-3224-A7A0-94787903928E}"/>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3232C07C-BA65-312A-D374-329EE7289A29}"/>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922E472D-2F90-8E74-26B3-D96B6DE1ABA5}"/>
              </a:ext>
            </a:extLst>
          </p:cNvPr>
          <p:cNvGrpSpPr/>
          <p:nvPr/>
        </p:nvGrpSpPr>
        <p:grpSpPr>
          <a:xfrm>
            <a:off x="-9367" y="6081867"/>
            <a:ext cx="790916" cy="776133"/>
            <a:chOff x="11084833" y="0"/>
            <a:chExt cx="790916" cy="776133"/>
          </a:xfrm>
        </p:grpSpPr>
        <p:sp>
          <p:nvSpPr>
            <p:cNvPr id="11" name="Prostokąt 10">
              <a:extLst>
                <a:ext uri="{FF2B5EF4-FFF2-40B4-BE49-F238E27FC236}">
                  <a16:creationId xmlns:a16="http://schemas.microsoft.com/office/drawing/2014/main" id="{A1E5FC18-14C0-C998-471E-8A9AD6529BD3}"/>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ole tekstowe 11">
              <a:extLst>
                <a:ext uri="{FF2B5EF4-FFF2-40B4-BE49-F238E27FC236}">
                  <a16:creationId xmlns:a16="http://schemas.microsoft.com/office/drawing/2014/main" id="{BAFB1422-01B6-7ED2-8FB5-73A24A57A519}"/>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44</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33487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7FB1DC-F089-0517-7E7E-9AC4578D625C}"/>
              </a:ext>
            </a:extLst>
          </p:cNvPr>
          <p:cNvSpPr>
            <a:spLocks noGrp="1"/>
          </p:cNvSpPr>
          <p:nvPr>
            <p:ph type="title"/>
          </p:nvPr>
        </p:nvSpPr>
        <p:spPr>
          <a:xfrm>
            <a:off x="838200" y="737239"/>
            <a:ext cx="10515600" cy="1325563"/>
          </a:xfrm>
        </p:spPr>
        <p:txBody>
          <a:bodyPr>
            <a:normAutofit fontScale="90000"/>
          </a:bodyPr>
          <a:lstStyle/>
          <a:p>
            <a:r>
              <a:rPr lang="pl-PL" sz="3200" b="1" dirty="0">
                <a:latin typeface="Lato" panose="020F0502020204030203" pitchFamily="34" charset="0"/>
                <a:ea typeface="Lato" panose="020F0502020204030203" pitchFamily="34" charset="0"/>
                <a:cs typeface="Lato" panose="020F0502020204030203" pitchFamily="34" charset="0"/>
              </a:rPr>
              <a:t>Kryterium formalne: A.3. Termin realizacji przedsięwzięcia MŚP jest zgodny z założeniami Inwestycji A1.2.1 KPO (1 z 2):</a:t>
            </a:r>
          </a:p>
        </p:txBody>
      </p:sp>
      <p:grpSp>
        <p:nvGrpSpPr>
          <p:cNvPr id="4" name="Grupa 3">
            <a:extLst>
              <a:ext uri="{FF2B5EF4-FFF2-40B4-BE49-F238E27FC236}">
                <a16:creationId xmlns:a16="http://schemas.microsoft.com/office/drawing/2014/main" id="{F00C7FEB-7299-298C-3F6D-F46045B83E5C}"/>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B0FA9A61-A369-D724-A394-46F2BF795FB5}"/>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FBC0014B-245B-9D0A-991B-51888F924C59}"/>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04EE029A-E101-DFD6-B0BF-054111D38FC2}"/>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BBE0C4D8-BC6E-F8DE-7119-D49C4D2B2C0E}"/>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265E5476-7100-AFC2-AB21-CB8FD34A2494}"/>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DF9BA506-0D98-D6FD-150C-8A6C803440A4}"/>
              </a:ext>
            </a:extLst>
          </p:cNvPr>
          <p:cNvPicPr>
            <a:picLocks noChangeAspect="1"/>
          </p:cNvPicPr>
          <p:nvPr/>
        </p:nvPicPr>
        <p:blipFill rotWithShape="1">
          <a:blip r:embed="rId2"/>
          <a:srcRect l="39040" t="27634" r="6906" b="36055"/>
          <a:stretch/>
        </p:blipFill>
        <p:spPr>
          <a:xfrm>
            <a:off x="-1" y="4733583"/>
            <a:ext cx="2553195" cy="2144438"/>
          </a:xfrm>
          <a:prstGeom prst="rect">
            <a:avLst/>
          </a:prstGeom>
        </p:spPr>
      </p:pic>
      <p:sp>
        <p:nvSpPr>
          <p:cNvPr id="3" name="Symbol zastępczy zawartości 2">
            <a:extLst>
              <a:ext uri="{FF2B5EF4-FFF2-40B4-BE49-F238E27FC236}">
                <a16:creationId xmlns:a16="http://schemas.microsoft.com/office/drawing/2014/main" id="{6C719352-0D37-CB13-000C-6B38E6A3573D}"/>
              </a:ext>
            </a:extLst>
          </p:cNvPr>
          <p:cNvSpPr>
            <a:spLocks noGrp="1"/>
          </p:cNvSpPr>
          <p:nvPr>
            <p:ph idx="1"/>
          </p:nvPr>
        </p:nvSpPr>
        <p:spPr>
          <a:xfrm>
            <a:off x="838200" y="2164195"/>
            <a:ext cx="10775623" cy="3328266"/>
          </a:xfrm>
        </p:spPr>
        <p:txBody>
          <a:bodyPr>
            <a:no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Kryterium jest spełnione w przypadku, gdy termin rozpoczęcia i zakończenia realizacji przedsięwzięcia MŚP określony we wniosku jest zgodny z następującymi wymaganiami, które muszą zostać spełnione łącznie:</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a)	realizacja przedsięwzięcia MŚP nie może zostać rozpoczęta przed dniem ani w dniu złożenia wniosku,</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b)	założony okres realizacji przedsięwzięcia MŚP nie może być dłuższy niż 12 kolejnych miesięcy, licząc od dnia rozpoczęcia realizacji przedsięwzięcia MŚP, </a:t>
            </a:r>
          </a:p>
          <a:p>
            <a:pPr marL="0" indent="0">
              <a:lnSpc>
                <a:spcPct val="130000"/>
              </a:lnSpc>
              <a:buNone/>
            </a:pPr>
            <a:endParaRPr lang="pl-PL" sz="1700" b="1" dirty="0">
              <a:latin typeface="Lato" panose="020F0502020204030203" pitchFamily="34" charset="0"/>
              <a:ea typeface="Lato" panose="020F0502020204030203" pitchFamily="34" charset="0"/>
              <a:cs typeface="Lato" panose="020F0502020204030203" pitchFamily="34" charset="0"/>
            </a:endParaRPr>
          </a:p>
        </p:txBody>
      </p:sp>
      <p:grpSp>
        <p:nvGrpSpPr>
          <p:cNvPr id="11" name="Grupa 10">
            <a:extLst>
              <a:ext uri="{FF2B5EF4-FFF2-40B4-BE49-F238E27FC236}">
                <a16:creationId xmlns:a16="http://schemas.microsoft.com/office/drawing/2014/main" id="{35DFAB13-937B-5BEC-2AED-A517985827D5}"/>
              </a:ext>
            </a:extLst>
          </p:cNvPr>
          <p:cNvGrpSpPr/>
          <p:nvPr/>
        </p:nvGrpSpPr>
        <p:grpSpPr>
          <a:xfrm>
            <a:off x="11048842" y="13162"/>
            <a:ext cx="790916" cy="776133"/>
            <a:chOff x="11084833" y="0"/>
            <a:chExt cx="790916" cy="776133"/>
          </a:xfrm>
        </p:grpSpPr>
        <p:sp>
          <p:nvSpPr>
            <p:cNvPr id="12" name="Prostokąt 11">
              <a:extLst>
                <a:ext uri="{FF2B5EF4-FFF2-40B4-BE49-F238E27FC236}">
                  <a16:creationId xmlns:a16="http://schemas.microsoft.com/office/drawing/2014/main" id="{AB9B3353-6F43-3CD9-8BF5-3B2537FC3EF6}"/>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D568C0A7-F579-22B8-419D-7421B7481A8A}"/>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45</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58512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4F63FD-D81A-242E-C1E9-AA68EC69ED88}"/>
              </a:ext>
            </a:extLst>
          </p:cNvPr>
          <p:cNvSpPr>
            <a:spLocks noGrp="1"/>
          </p:cNvSpPr>
          <p:nvPr>
            <p:ph type="title"/>
          </p:nvPr>
        </p:nvSpPr>
        <p:spPr>
          <a:xfrm>
            <a:off x="838200" y="752618"/>
            <a:ext cx="10515600" cy="1325563"/>
          </a:xfrm>
        </p:spPr>
        <p:txBody>
          <a:bodyPr/>
          <a:lstStyle/>
          <a:p>
            <a:r>
              <a:rPr kumimoji="0" lang="pl-PL" sz="29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Kryterium formalne: A.3. Termin realizacji przedsięwzięcia MŚP jest zgodny z założeniami Inwestycji A1.2.1 KPO (2 z 2):</a:t>
            </a:r>
            <a:endParaRPr lang="pl-PL" dirty="0"/>
          </a:p>
        </p:txBody>
      </p:sp>
      <p:grpSp>
        <p:nvGrpSpPr>
          <p:cNvPr id="4" name="Grupa 3">
            <a:extLst>
              <a:ext uri="{FF2B5EF4-FFF2-40B4-BE49-F238E27FC236}">
                <a16:creationId xmlns:a16="http://schemas.microsoft.com/office/drawing/2014/main" id="{C4CBC040-703B-E53C-82CC-E70E7B58AB24}"/>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6B4E630B-45D4-E0DF-91C7-3F597DC16C50}"/>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B94B6148-9074-F79A-39F1-3836C863158A}"/>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0D754BBC-D11B-4C3C-18D4-A8CAC281C0E8}"/>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47A45052-17E1-32F7-5336-EEAD3869837B}"/>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32C6EAF3-BF35-ED5A-3E3A-30A5FB8AFE55}"/>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15F15902-3A23-C82D-ABB9-FE4E115C2837}"/>
              </a:ext>
            </a:extLst>
          </p:cNvPr>
          <p:cNvPicPr>
            <a:picLocks noChangeAspect="1"/>
          </p:cNvPicPr>
          <p:nvPr/>
        </p:nvPicPr>
        <p:blipFill rotWithShape="1">
          <a:blip r:embed="rId2"/>
          <a:srcRect l="39040" t="27634" r="6906" b="36055"/>
          <a:stretch/>
        </p:blipFill>
        <p:spPr>
          <a:xfrm>
            <a:off x="0" y="4544315"/>
            <a:ext cx="2719447" cy="2284073"/>
          </a:xfrm>
          <a:prstGeom prst="rect">
            <a:avLst/>
          </a:prstGeom>
        </p:spPr>
      </p:pic>
      <p:sp>
        <p:nvSpPr>
          <p:cNvPr id="3" name="Symbol zastępczy zawartości 2">
            <a:extLst>
              <a:ext uri="{FF2B5EF4-FFF2-40B4-BE49-F238E27FC236}">
                <a16:creationId xmlns:a16="http://schemas.microsoft.com/office/drawing/2014/main" id="{D4DF52F5-6D98-D789-4778-B5C901A2ECBF}"/>
              </a:ext>
            </a:extLst>
          </p:cNvPr>
          <p:cNvSpPr>
            <a:spLocks noGrp="1"/>
          </p:cNvSpPr>
          <p:nvPr>
            <p:ph idx="1"/>
          </p:nvPr>
        </p:nvSpPr>
        <p:spPr>
          <a:xfrm>
            <a:off x="838200" y="2185059"/>
            <a:ext cx="10515600" cy="3051959"/>
          </a:xfrm>
        </p:spPr>
        <p:txBody>
          <a:body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c)	założone rozpoczęcie przedsięwzięcia zaplanowane jest nie później niż w ciągu 3 miesięcy od złożenia wniosku o objęcie przedsięwzięcia MŚP wsparciem,</a:t>
            </a:r>
          </a:p>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d)	okres realizacji przedsięwzięcia MŚP nie może wykraczać poza datę 31 stycznia 2026 r.</a:t>
            </a:r>
          </a:p>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endPar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pl-PL" sz="18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Sposób oceny: Kryterium spełnione/niespełnione</a:t>
            </a:r>
          </a:p>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pl-PL" sz="18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Wymagana ocena: Kryterium spełnione</a:t>
            </a:r>
          </a:p>
          <a:p>
            <a:pPr marL="0" indent="0">
              <a:buNone/>
            </a:pPr>
            <a:endParaRPr lang="pl-PL" dirty="0"/>
          </a:p>
        </p:txBody>
      </p:sp>
      <p:grpSp>
        <p:nvGrpSpPr>
          <p:cNvPr id="11" name="Grupa 10">
            <a:extLst>
              <a:ext uri="{FF2B5EF4-FFF2-40B4-BE49-F238E27FC236}">
                <a16:creationId xmlns:a16="http://schemas.microsoft.com/office/drawing/2014/main" id="{847CEA8D-5031-EE89-202A-3DAA88C59CA6}"/>
              </a:ext>
            </a:extLst>
          </p:cNvPr>
          <p:cNvGrpSpPr/>
          <p:nvPr/>
        </p:nvGrpSpPr>
        <p:grpSpPr>
          <a:xfrm>
            <a:off x="11060717" y="3082"/>
            <a:ext cx="790916" cy="776133"/>
            <a:chOff x="21927004" y="-6078785"/>
            <a:chExt cx="790916" cy="776133"/>
          </a:xfrm>
        </p:grpSpPr>
        <p:sp>
          <p:nvSpPr>
            <p:cNvPr id="12" name="Prostokąt 11">
              <a:extLst>
                <a:ext uri="{FF2B5EF4-FFF2-40B4-BE49-F238E27FC236}">
                  <a16:creationId xmlns:a16="http://schemas.microsoft.com/office/drawing/2014/main" id="{9C0AE409-9AB1-ED3C-F5F2-C218E34C1076}"/>
                </a:ext>
              </a:extLst>
            </p:cNvPr>
            <p:cNvSpPr/>
            <p:nvPr/>
          </p:nvSpPr>
          <p:spPr>
            <a:xfrm>
              <a:off x="21927004" y="-6078785"/>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1B4D64DC-9880-DB1A-60B6-2CCD894A05DB}"/>
                </a:ext>
              </a:extLst>
            </p:cNvPr>
            <p:cNvSpPr txBox="1"/>
            <p:nvPr/>
          </p:nvSpPr>
          <p:spPr>
            <a:xfrm>
              <a:off x="22062180" y="-5934849"/>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46</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73756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28F1CB-7C5B-71FE-B540-C132698B3293}"/>
              </a:ext>
            </a:extLst>
          </p:cNvPr>
          <p:cNvSpPr>
            <a:spLocks noGrp="1"/>
          </p:cNvSpPr>
          <p:nvPr>
            <p:ph type="title"/>
          </p:nvPr>
        </p:nvSpPr>
        <p:spPr>
          <a:xfrm>
            <a:off x="838200" y="641535"/>
            <a:ext cx="10515600" cy="1325563"/>
          </a:xfrm>
        </p:spPr>
        <p:txBody>
          <a:bodyPr>
            <a:no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formalne: A.4. Wnioskodawca posiada prawa i pozwolenia niezbędne do realizacji przedsięwzięcia MŚP:</a:t>
            </a:r>
          </a:p>
        </p:txBody>
      </p:sp>
      <p:sp>
        <p:nvSpPr>
          <p:cNvPr id="3" name="Symbol zastępczy zawartości 2">
            <a:extLst>
              <a:ext uri="{FF2B5EF4-FFF2-40B4-BE49-F238E27FC236}">
                <a16:creationId xmlns:a16="http://schemas.microsoft.com/office/drawing/2014/main" id="{924271ED-2168-9E11-BC60-0E60D42A2E09}"/>
              </a:ext>
            </a:extLst>
          </p:cNvPr>
          <p:cNvSpPr>
            <a:spLocks noGrp="1"/>
          </p:cNvSpPr>
          <p:nvPr>
            <p:ph idx="1"/>
          </p:nvPr>
        </p:nvSpPr>
        <p:spPr>
          <a:xfrm>
            <a:off x="838200" y="2237055"/>
            <a:ext cx="10515600" cy="3819360"/>
          </a:xfrm>
        </p:spPr>
        <p:txBody>
          <a:bodyPr>
            <a:norm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Kryterium jest spełnione w przypadku, gdy Wnioskodawca posiada:</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1)	dokumentację oraz prawa i pozwolenia, niezbędne do realizacji przedsięwzięcia MŚP; </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2)	prawa i pozwolenia niezbędne do utrzymania produktów przedsięwzięcia MŚP (jeśli dotyczy).</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Dokumenty należy załączyć do wniosku. W przypadku, gdy do realizacji przedsięwzięcia MŚP nie są wymagane prawa i pozwolenia, Wnioskodawca powinien uzasadnić tę okoliczność lub wskazać podstawę prawną.</a:t>
            </a:r>
          </a:p>
          <a:p>
            <a:pPr marL="0" indent="0">
              <a:lnSpc>
                <a:spcPct val="130000"/>
              </a:lnSpc>
              <a:buNone/>
            </a:pPr>
            <a:r>
              <a:rPr lang="pl-PL" sz="1800" b="1" dirty="0">
                <a:latin typeface="Lato" panose="020F0502020204030203" pitchFamily="34" charset="0"/>
                <a:ea typeface="Lato" panose="020F0502020204030203" pitchFamily="34" charset="0"/>
                <a:cs typeface="Lato" panose="020F0502020204030203" pitchFamily="34" charset="0"/>
              </a:rPr>
              <a:t>Sposób oceny: Kryterium spełnione/niespełnione</a:t>
            </a:r>
          </a:p>
          <a:p>
            <a:pPr marL="0" indent="0">
              <a:lnSpc>
                <a:spcPct val="130000"/>
              </a:lnSpc>
              <a:buNone/>
            </a:pPr>
            <a:r>
              <a:rPr lang="pl-PL" sz="1800" b="1" dirty="0">
                <a:latin typeface="Lato" panose="020F0502020204030203" pitchFamily="34" charset="0"/>
                <a:ea typeface="Lato" panose="020F0502020204030203" pitchFamily="34" charset="0"/>
                <a:cs typeface="Lato" panose="020F0502020204030203" pitchFamily="34" charset="0"/>
              </a:rPr>
              <a:t>Wymagana ocena: Kryterium spełnione</a:t>
            </a:r>
          </a:p>
          <a:p>
            <a:pPr marL="0" indent="0">
              <a:buNone/>
            </a:pPr>
            <a:endParaRPr lang="pl-PL" dirty="0"/>
          </a:p>
        </p:txBody>
      </p:sp>
      <p:grpSp>
        <p:nvGrpSpPr>
          <p:cNvPr id="4" name="Grupa 3">
            <a:extLst>
              <a:ext uri="{FF2B5EF4-FFF2-40B4-BE49-F238E27FC236}">
                <a16:creationId xmlns:a16="http://schemas.microsoft.com/office/drawing/2014/main" id="{96EFFA83-C1B9-ED31-50D8-072E69392C73}"/>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EC848EA8-A7FE-426D-9715-1B3B15ED0A5D}"/>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78791BCF-3123-66AC-7E3F-0FEAA2738605}"/>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780D19A6-6D0E-DF16-6A44-B45C4DC0302A}"/>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6C840728-8815-F8B7-3B13-A0DB5702DCFF}"/>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E40581FE-819F-F512-64B7-D5C955AA90F8}"/>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491D457C-6BEB-1209-7DB8-4111F5086AC0}"/>
              </a:ext>
            </a:extLst>
          </p:cNvPr>
          <p:cNvGrpSpPr/>
          <p:nvPr/>
        </p:nvGrpSpPr>
        <p:grpSpPr>
          <a:xfrm>
            <a:off x="-9367" y="6087537"/>
            <a:ext cx="790916" cy="776133"/>
            <a:chOff x="11084833" y="0"/>
            <a:chExt cx="790916" cy="776133"/>
          </a:xfrm>
        </p:grpSpPr>
        <p:sp>
          <p:nvSpPr>
            <p:cNvPr id="11" name="Prostokąt 10">
              <a:extLst>
                <a:ext uri="{FF2B5EF4-FFF2-40B4-BE49-F238E27FC236}">
                  <a16:creationId xmlns:a16="http://schemas.microsoft.com/office/drawing/2014/main" id="{514B3739-822F-C9C6-3BCC-796B16005AC9}"/>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ole tekstowe 11">
              <a:extLst>
                <a:ext uri="{FF2B5EF4-FFF2-40B4-BE49-F238E27FC236}">
                  <a16:creationId xmlns:a16="http://schemas.microsoft.com/office/drawing/2014/main" id="{83BE808F-13EC-44E9-7CF0-968A68D939DD}"/>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47</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64481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02985C48-A753-5FFE-F4FC-990E9947148F}"/>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679FAEC7-4047-DE30-62EF-EFE441FAF4DC}"/>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20B905C3-4290-5411-B5E6-CFF171995E1B}"/>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714DC81D-FE22-D2CF-FADF-DEC036EBC366}"/>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F033E7B6-CF4B-1F27-7EC0-5F162B6F81EE}"/>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9B506198-C58E-3A37-F7CF-F9BCEC41956B}"/>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B931470D-7D44-9B1E-33DD-175C5FB30FA3}"/>
              </a:ext>
            </a:extLst>
          </p:cNvPr>
          <p:cNvPicPr>
            <a:picLocks noChangeAspect="1"/>
          </p:cNvPicPr>
          <p:nvPr/>
        </p:nvPicPr>
        <p:blipFill rotWithShape="1">
          <a:blip r:embed="rId2"/>
          <a:srcRect l="19126" t="46444" r="26820" b="17245"/>
          <a:stretch/>
        </p:blipFill>
        <p:spPr>
          <a:xfrm>
            <a:off x="8235221" y="1928"/>
            <a:ext cx="3956779" cy="3299407"/>
          </a:xfrm>
          <a:prstGeom prst="rect">
            <a:avLst/>
          </a:prstGeom>
        </p:spPr>
      </p:pic>
      <p:sp>
        <p:nvSpPr>
          <p:cNvPr id="2" name="Tytuł 1">
            <a:extLst>
              <a:ext uri="{FF2B5EF4-FFF2-40B4-BE49-F238E27FC236}">
                <a16:creationId xmlns:a16="http://schemas.microsoft.com/office/drawing/2014/main" id="{0CDAAD9A-DCBE-BBDA-2593-45EBB1D9619F}"/>
              </a:ext>
            </a:extLst>
          </p:cNvPr>
          <p:cNvSpPr>
            <a:spLocks noGrp="1"/>
          </p:cNvSpPr>
          <p:nvPr>
            <p:ph type="title"/>
          </p:nvPr>
        </p:nvSpPr>
        <p:spPr/>
        <p:txBody>
          <a:bodyPr>
            <a:norm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B.1. Kwalifikowalność Wnioskodawcy (1 z 3):</a:t>
            </a:r>
          </a:p>
        </p:txBody>
      </p:sp>
      <p:sp>
        <p:nvSpPr>
          <p:cNvPr id="3" name="Symbol zastępczy zawartości 2">
            <a:extLst>
              <a:ext uri="{FF2B5EF4-FFF2-40B4-BE49-F238E27FC236}">
                <a16:creationId xmlns:a16="http://schemas.microsoft.com/office/drawing/2014/main" id="{E9151923-8629-9A82-1D41-C42EBA1EAED0}"/>
              </a:ext>
            </a:extLst>
          </p:cNvPr>
          <p:cNvSpPr>
            <a:spLocks noGrp="1"/>
          </p:cNvSpPr>
          <p:nvPr>
            <p:ph idx="1"/>
          </p:nvPr>
        </p:nvSpPr>
        <p:spPr/>
        <p:txBody>
          <a:bodyPr>
            <a:norm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W ramach kryterium ocenie podlega czy:</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1.	W odniesieniu do Wnioskodawcy nie zachodzi żadna z przesłanek określonych w przepisach (0 pkt albo 1 pkt): </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1.1)	ustawy z dnia 15 czerwca 2012 r. o skutkach powierzania wykonywania pracy cudzoziemcom przebywającym wbrew przepisom na terytorium Rzeczypospolitej Polskiej (art. 12 ust. 1 pkt 1);</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1.2)	ustawy z dnia 28 października 2002 r. o odpowiedzialności podmiotów zbiorowych za czyny zabronione pod groźbą kary (art. 9 ust. 1 pkt 2 i 2a);</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1.3)	ustawy z dnia 9 listopada 2000 r. o utworzeniu Polskiej Agencji Rozwoju Przedsiębiorczości (art. 6b ust. 3);</a:t>
            </a:r>
          </a:p>
          <a:p>
            <a:pPr marL="0" indent="0">
              <a:buNone/>
            </a:pPr>
            <a:endParaRPr lang="pl-PL" dirty="0"/>
          </a:p>
        </p:txBody>
      </p:sp>
      <p:grpSp>
        <p:nvGrpSpPr>
          <p:cNvPr id="11" name="Grupa 10">
            <a:extLst>
              <a:ext uri="{FF2B5EF4-FFF2-40B4-BE49-F238E27FC236}">
                <a16:creationId xmlns:a16="http://schemas.microsoft.com/office/drawing/2014/main" id="{C83855DC-D3BE-8745-7790-84D3C8D8F0D9}"/>
              </a:ext>
            </a:extLst>
          </p:cNvPr>
          <p:cNvGrpSpPr/>
          <p:nvPr/>
        </p:nvGrpSpPr>
        <p:grpSpPr>
          <a:xfrm>
            <a:off x="-19621" y="6081867"/>
            <a:ext cx="790916" cy="776133"/>
            <a:chOff x="11084833" y="0"/>
            <a:chExt cx="790916" cy="776133"/>
          </a:xfrm>
        </p:grpSpPr>
        <p:sp>
          <p:nvSpPr>
            <p:cNvPr id="12" name="Prostokąt 11">
              <a:extLst>
                <a:ext uri="{FF2B5EF4-FFF2-40B4-BE49-F238E27FC236}">
                  <a16:creationId xmlns:a16="http://schemas.microsoft.com/office/drawing/2014/main" id="{C99577E2-5D6E-59B5-0CB9-6ABC820E9DFD}"/>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ECC5ABE0-7DB3-6A3F-16C9-4237B97DBFE9}"/>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48</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74467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34B6F52-9CDA-DE98-7382-49B518FEBB56}"/>
              </a:ext>
            </a:extLst>
          </p:cNvPr>
          <p:cNvPicPr>
            <a:picLocks noChangeAspect="1"/>
          </p:cNvPicPr>
          <p:nvPr/>
        </p:nvPicPr>
        <p:blipFill rotWithShape="1">
          <a:blip r:embed="rId2"/>
          <a:srcRect l="19126" t="46444" r="26820" b="17245"/>
          <a:stretch/>
        </p:blipFill>
        <p:spPr>
          <a:xfrm>
            <a:off x="8118698" y="1929"/>
            <a:ext cx="4073302" cy="3396571"/>
          </a:xfrm>
          <a:prstGeom prst="rect">
            <a:avLst/>
          </a:prstGeom>
        </p:spPr>
      </p:pic>
      <p:grpSp>
        <p:nvGrpSpPr>
          <p:cNvPr id="7" name="Grupa 6">
            <a:extLst>
              <a:ext uri="{FF2B5EF4-FFF2-40B4-BE49-F238E27FC236}">
                <a16:creationId xmlns:a16="http://schemas.microsoft.com/office/drawing/2014/main" id="{D3EA349A-E922-0F47-9698-658CC51FF667}"/>
              </a:ext>
            </a:extLst>
          </p:cNvPr>
          <p:cNvGrpSpPr/>
          <p:nvPr/>
        </p:nvGrpSpPr>
        <p:grpSpPr>
          <a:xfrm>
            <a:off x="0" y="409037"/>
            <a:ext cx="3093457" cy="142043"/>
            <a:chOff x="3653572" y="438181"/>
            <a:chExt cx="3093457" cy="142043"/>
          </a:xfrm>
        </p:grpSpPr>
        <p:cxnSp>
          <p:nvCxnSpPr>
            <p:cNvPr id="8" name="Łącznik prosty 7">
              <a:extLst>
                <a:ext uri="{FF2B5EF4-FFF2-40B4-BE49-F238E27FC236}">
                  <a16:creationId xmlns:a16="http://schemas.microsoft.com/office/drawing/2014/main" id="{B6DD5E2B-32C8-AE41-ABDC-887C9A6BCC6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95B4A8F9-1ABB-2D42-B28E-C47E2CAC302D}"/>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835CA860-2B38-884A-9DE1-4F08841CD6B2}"/>
              </a:ext>
            </a:extLst>
          </p:cNvPr>
          <p:cNvGrpSpPr/>
          <p:nvPr/>
        </p:nvGrpSpPr>
        <p:grpSpPr>
          <a:xfrm rot="10800000">
            <a:off x="5679928" y="6288055"/>
            <a:ext cx="6512072" cy="142043"/>
            <a:chOff x="234957" y="435006"/>
            <a:chExt cx="6512072" cy="142043"/>
          </a:xfrm>
        </p:grpSpPr>
        <p:cxnSp>
          <p:nvCxnSpPr>
            <p:cNvPr id="12" name="Łącznik prosty 11">
              <a:extLst>
                <a:ext uri="{FF2B5EF4-FFF2-40B4-BE49-F238E27FC236}">
                  <a16:creationId xmlns:a16="http://schemas.microsoft.com/office/drawing/2014/main" id="{379EDD51-92B9-2E43-A4A4-09B12143FC9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869912BE-180A-C84D-AF06-15DD8F871ADB}"/>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14" name="pole tekstowe 13">
            <a:extLst>
              <a:ext uri="{FF2B5EF4-FFF2-40B4-BE49-F238E27FC236}">
                <a16:creationId xmlns:a16="http://schemas.microsoft.com/office/drawing/2014/main" id="{68CAAE60-1F55-C94D-9758-17145BCD2237}"/>
              </a:ext>
            </a:extLst>
          </p:cNvPr>
          <p:cNvSpPr txBox="1"/>
          <p:nvPr/>
        </p:nvSpPr>
        <p:spPr>
          <a:xfrm>
            <a:off x="430090" y="6128245"/>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rPr>
              <a:t>03</a:t>
            </a:r>
          </a:p>
        </p:txBody>
      </p:sp>
      <p:grpSp>
        <p:nvGrpSpPr>
          <p:cNvPr id="2" name="Grupa 1">
            <a:extLst>
              <a:ext uri="{FF2B5EF4-FFF2-40B4-BE49-F238E27FC236}">
                <a16:creationId xmlns:a16="http://schemas.microsoft.com/office/drawing/2014/main" id="{41F586F7-037A-A742-9637-3AAA8F59FDD0}"/>
              </a:ext>
            </a:extLst>
          </p:cNvPr>
          <p:cNvGrpSpPr/>
          <p:nvPr/>
        </p:nvGrpSpPr>
        <p:grpSpPr>
          <a:xfrm>
            <a:off x="950653" y="1019947"/>
            <a:ext cx="10198004" cy="1363626"/>
            <a:chOff x="949386" y="776265"/>
            <a:chExt cx="10198004" cy="1363626"/>
          </a:xfrm>
        </p:grpSpPr>
        <p:sp>
          <p:nvSpPr>
            <p:cNvPr id="10" name="pole tekstowe 9">
              <a:extLst>
                <a:ext uri="{FF2B5EF4-FFF2-40B4-BE49-F238E27FC236}">
                  <a16:creationId xmlns:a16="http://schemas.microsoft.com/office/drawing/2014/main" id="{5D3A8089-1B7D-3E4E-94CC-79B9ADA6F8EC}"/>
                </a:ext>
              </a:extLst>
            </p:cNvPr>
            <p:cNvSpPr txBox="1"/>
            <p:nvPr/>
          </p:nvSpPr>
          <p:spPr>
            <a:xfrm>
              <a:off x="1761634" y="776265"/>
              <a:ext cx="554354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Partner – województwo lubelskie  </a:t>
              </a:r>
            </a:p>
          </p:txBody>
        </p:sp>
        <p:sp>
          <p:nvSpPr>
            <p:cNvPr id="17" name="pole tekstowe 16">
              <a:extLst>
                <a:ext uri="{FF2B5EF4-FFF2-40B4-BE49-F238E27FC236}">
                  <a16:creationId xmlns:a16="http://schemas.microsoft.com/office/drawing/2014/main" id="{021924C2-E91A-C44D-A899-DE079754372F}"/>
                </a:ext>
              </a:extLst>
            </p:cNvPr>
            <p:cNvSpPr txBox="1"/>
            <p:nvPr/>
          </p:nvSpPr>
          <p:spPr>
            <a:xfrm>
              <a:off x="949386" y="1728303"/>
              <a:ext cx="10198004" cy="411588"/>
            </a:xfrm>
            <a:prstGeom prst="rect">
              <a:avLst/>
            </a:prstGeom>
            <a:noFill/>
          </p:spPr>
          <p:txBody>
            <a:bodyPr wrap="square" rtlCol="0">
              <a:spAutoFit/>
            </a:bodyPr>
            <a:lstStyle/>
            <a:p>
              <a:pPr marL="0" marR="0" lvl="0" indent="0" algn="l" defTabSz="914400" rtl="0" eaLnBrk="1" fontAlgn="auto" latinLnBrk="0" hangingPunct="1">
                <a:lnSpc>
                  <a:spcPct val="130000"/>
                </a:lnSpc>
                <a:spcBef>
                  <a:spcPts val="1200"/>
                </a:spcBef>
                <a:spcAft>
                  <a:spcPts val="0"/>
                </a:spcAft>
                <a:buClr>
                  <a:prstClr val="black"/>
                </a:buClr>
                <a:buSzPts val="1100"/>
                <a:buFont typeface="Arial"/>
                <a:buNone/>
                <a:tabLst/>
                <a:defRPr/>
              </a:pPr>
              <a:endPar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sym typeface="Calibri"/>
              </a:endParaRPr>
            </a:p>
          </p:txBody>
        </p:sp>
      </p:grpSp>
      <p:grpSp>
        <p:nvGrpSpPr>
          <p:cNvPr id="15" name="Grupa 14">
            <a:extLst>
              <a:ext uri="{FF2B5EF4-FFF2-40B4-BE49-F238E27FC236}">
                <a16:creationId xmlns:a16="http://schemas.microsoft.com/office/drawing/2014/main" id="{67F972B8-A010-8848-A004-750EF5A0CC87}"/>
              </a:ext>
            </a:extLst>
          </p:cNvPr>
          <p:cNvGrpSpPr/>
          <p:nvPr/>
        </p:nvGrpSpPr>
        <p:grpSpPr>
          <a:xfrm>
            <a:off x="0" y="6064125"/>
            <a:ext cx="790916" cy="776133"/>
            <a:chOff x="11084833" y="0"/>
            <a:chExt cx="790916" cy="776133"/>
          </a:xfrm>
        </p:grpSpPr>
        <p:sp>
          <p:nvSpPr>
            <p:cNvPr id="16" name="Prostokąt 15">
              <a:extLst>
                <a:ext uri="{FF2B5EF4-FFF2-40B4-BE49-F238E27FC236}">
                  <a16:creationId xmlns:a16="http://schemas.microsoft.com/office/drawing/2014/main" id="{42A92E1D-1D00-D046-B593-D97D4EE75EC8}"/>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pole tekstowe 17">
              <a:extLst>
                <a:ext uri="{FF2B5EF4-FFF2-40B4-BE49-F238E27FC236}">
                  <a16:creationId xmlns:a16="http://schemas.microsoft.com/office/drawing/2014/main" id="{9A6B33CA-8DE2-2D4B-9289-E71CFB3E25C8}"/>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rPr>
                <a:t>04</a:t>
              </a:r>
            </a:p>
          </p:txBody>
        </p:sp>
      </p:grpSp>
      <p:sp>
        <p:nvSpPr>
          <p:cNvPr id="21" name="pole tekstowe 20">
            <a:extLst>
              <a:ext uri="{FF2B5EF4-FFF2-40B4-BE49-F238E27FC236}">
                <a16:creationId xmlns:a16="http://schemas.microsoft.com/office/drawing/2014/main" id="{C97168CF-A994-D688-0EC4-7740667DD814}"/>
              </a:ext>
            </a:extLst>
          </p:cNvPr>
          <p:cNvSpPr txBox="1"/>
          <p:nvPr/>
        </p:nvSpPr>
        <p:spPr>
          <a:xfrm>
            <a:off x="1755658" y="2521136"/>
            <a:ext cx="7700841"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rPr>
              <a:t>Lubelska Fundacja Rozwoju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rPr>
              <a:t>ul. Zana 41, II piętro,  20-601 Lublin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rPr>
              <a:t>81 528 53 71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rPr>
              <a:t>www.lfr.lublin.pl</a:t>
            </a:r>
          </a:p>
        </p:txBody>
      </p:sp>
      <p:sp>
        <p:nvSpPr>
          <p:cNvPr id="19" name="pole tekstowe 18">
            <a:extLst>
              <a:ext uri="{FF2B5EF4-FFF2-40B4-BE49-F238E27FC236}">
                <a16:creationId xmlns:a16="http://schemas.microsoft.com/office/drawing/2014/main" id="{F890426A-C255-4976-2028-DC97BF1A5F39}"/>
              </a:ext>
            </a:extLst>
          </p:cNvPr>
          <p:cNvSpPr txBox="1"/>
          <p:nvPr/>
        </p:nvSpPr>
        <p:spPr>
          <a:xfrm>
            <a:off x="1755657" y="4496468"/>
            <a:ext cx="844414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Przyjmowanie interesariuszy (po wcześniejszym umówieniu):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pon. – </a:t>
            </a:r>
            <a:r>
              <a:rPr kumimoji="0" lang="pl-PL" sz="1800" b="0" i="0" u="none" strike="noStrike" kern="1200" cap="none" spc="0" normalizeH="0" baseline="0" noProof="0" dirty="0" err="1">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pt</a:t>
            </a: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.w godz. od 9:00 do 15:00</a:t>
            </a:r>
            <a:endPar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51196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BDBC4CE7-A98D-D3A2-D3A5-1D905BEC0D8F}"/>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7204C130-BE3E-0E32-7301-FAFF432AAC75}"/>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09097C95-FB99-7300-7B88-7444D08990A2}"/>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E18D184E-0296-5D2E-0DA5-9249A3EC56A7}"/>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623B1E70-3315-6D9A-2F9A-1E46116682D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BAAC71FF-AE0A-72F3-A766-488A03AE44FC}"/>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4F0B5C0F-1CA1-2151-6580-D5FD08B42506}"/>
              </a:ext>
            </a:extLst>
          </p:cNvPr>
          <p:cNvPicPr>
            <a:picLocks noChangeAspect="1"/>
          </p:cNvPicPr>
          <p:nvPr/>
        </p:nvPicPr>
        <p:blipFill rotWithShape="1">
          <a:blip r:embed="rId2"/>
          <a:srcRect l="19126" t="46444" r="26820" b="17245"/>
          <a:stretch/>
        </p:blipFill>
        <p:spPr>
          <a:xfrm>
            <a:off x="8693586" y="1929"/>
            <a:ext cx="3498414" cy="2917194"/>
          </a:xfrm>
          <a:prstGeom prst="rect">
            <a:avLst/>
          </a:prstGeom>
        </p:spPr>
      </p:pic>
      <p:sp>
        <p:nvSpPr>
          <p:cNvPr id="2" name="Tytuł 1">
            <a:extLst>
              <a:ext uri="{FF2B5EF4-FFF2-40B4-BE49-F238E27FC236}">
                <a16:creationId xmlns:a16="http://schemas.microsoft.com/office/drawing/2014/main" id="{8FBDF320-BDA8-BF1D-9A09-81AB3077B7A8}"/>
              </a:ext>
            </a:extLst>
          </p:cNvPr>
          <p:cNvSpPr>
            <a:spLocks noGrp="1"/>
          </p:cNvSpPr>
          <p:nvPr>
            <p:ph type="title"/>
          </p:nvPr>
        </p:nvSpPr>
        <p:spPr/>
        <p:txBody>
          <a:bodyPr>
            <a:norm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B.1. Kwalifikowalność Wnioskodawcy (2 z 3):</a:t>
            </a:r>
          </a:p>
        </p:txBody>
      </p:sp>
      <p:sp>
        <p:nvSpPr>
          <p:cNvPr id="3" name="Symbol zastępczy zawartości 2">
            <a:extLst>
              <a:ext uri="{FF2B5EF4-FFF2-40B4-BE49-F238E27FC236}">
                <a16:creationId xmlns:a16="http://schemas.microsoft.com/office/drawing/2014/main" id="{EA626565-F1E4-F02C-1AE5-CE9F45A90C16}"/>
              </a:ext>
            </a:extLst>
          </p:cNvPr>
          <p:cNvSpPr>
            <a:spLocks noGrp="1"/>
          </p:cNvSpPr>
          <p:nvPr>
            <p:ph idx="1"/>
          </p:nvPr>
        </p:nvSpPr>
        <p:spPr/>
        <p:txBody>
          <a:bodyPr>
            <a:norm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2.	Wnioskodawca oświadczył, że na dzień 31 grudnia 2019 r. nie znajdował się w trudnej sytuacji w rozumieniu unijnych przepisów dotyczących pomocy państwa (w szczególności rozporządzenia Komisji (UE) nr 651/2014 z dnia 17 czerwca 2014 r. uznającego niektóre rodzaje pomocy za zgodne z rynkiem wewnętrznym w zastosowaniu art. 107 i 108 Traktatu) (0 pkt albo 1 pkt).</a:t>
            </a:r>
          </a:p>
          <a:p>
            <a:pPr marL="0" indent="0">
              <a:lnSpc>
                <a:spcPct val="130000"/>
              </a:lnSpc>
              <a:buNone/>
            </a:pPr>
            <a:endParaRPr lang="pl-PL" sz="1800"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3.	Na Wnioskodawcy nie ciąży obowiązek zwrotu pomocy publicznej wynikający z decyzji Komisji Europejskiej uznającej taką pomoc za niezgodną z prawem oraz rynkiem wewnętrznym (0 pkt albo 1 pkt).</a:t>
            </a:r>
          </a:p>
          <a:p>
            <a:pPr marL="0" indent="0">
              <a:buNone/>
            </a:pPr>
            <a:endParaRPr lang="pl-PL" dirty="0"/>
          </a:p>
        </p:txBody>
      </p:sp>
      <p:grpSp>
        <p:nvGrpSpPr>
          <p:cNvPr id="11" name="Grupa 10">
            <a:extLst>
              <a:ext uri="{FF2B5EF4-FFF2-40B4-BE49-F238E27FC236}">
                <a16:creationId xmlns:a16="http://schemas.microsoft.com/office/drawing/2014/main" id="{7B71BEE0-BD5F-EE02-8561-69145DA87DEB}"/>
              </a:ext>
            </a:extLst>
          </p:cNvPr>
          <p:cNvGrpSpPr/>
          <p:nvPr/>
        </p:nvGrpSpPr>
        <p:grpSpPr>
          <a:xfrm>
            <a:off x="-9367" y="6081867"/>
            <a:ext cx="790916" cy="776133"/>
            <a:chOff x="11084833" y="0"/>
            <a:chExt cx="790916" cy="776133"/>
          </a:xfrm>
        </p:grpSpPr>
        <p:sp>
          <p:nvSpPr>
            <p:cNvPr id="12" name="Prostokąt 11">
              <a:extLst>
                <a:ext uri="{FF2B5EF4-FFF2-40B4-BE49-F238E27FC236}">
                  <a16:creationId xmlns:a16="http://schemas.microsoft.com/office/drawing/2014/main" id="{E05ED2F7-4E1F-21FB-DAFD-92CBBD215415}"/>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AA991BE5-9002-158C-445C-334DF035FF28}"/>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49</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09925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F1CA80DD-6B61-70FA-ECDC-FEB796F410F7}"/>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E842FBAE-8981-8BD6-9390-027B712F2941}"/>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23883E03-C14E-5E8B-D042-9AE473C04C18}"/>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E04A208F-B2D9-AD1C-6930-D066D7F7C134}"/>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11B6E2AC-1179-EDAC-1F98-B4921B535F3B}"/>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D0B7E271-A7C8-76A1-FCC1-2E6E633BF9E8}"/>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660884D2-6A83-30BC-BBAA-117D9FBB035C}"/>
              </a:ext>
            </a:extLst>
          </p:cNvPr>
          <p:cNvPicPr>
            <a:picLocks noChangeAspect="1"/>
          </p:cNvPicPr>
          <p:nvPr/>
        </p:nvPicPr>
        <p:blipFill rotWithShape="1">
          <a:blip r:embed="rId2"/>
          <a:srcRect l="19126" t="46444" r="26820" b="17245"/>
          <a:stretch/>
        </p:blipFill>
        <p:spPr>
          <a:xfrm>
            <a:off x="8693586" y="1929"/>
            <a:ext cx="3498414" cy="2917194"/>
          </a:xfrm>
          <a:prstGeom prst="rect">
            <a:avLst/>
          </a:prstGeom>
        </p:spPr>
      </p:pic>
      <p:sp>
        <p:nvSpPr>
          <p:cNvPr id="2" name="Tytuł 1">
            <a:extLst>
              <a:ext uri="{FF2B5EF4-FFF2-40B4-BE49-F238E27FC236}">
                <a16:creationId xmlns:a16="http://schemas.microsoft.com/office/drawing/2014/main" id="{60CFDE56-819C-0A79-CF47-35685D873A9A}"/>
              </a:ext>
            </a:extLst>
          </p:cNvPr>
          <p:cNvSpPr>
            <a:spLocks noGrp="1"/>
          </p:cNvSpPr>
          <p:nvPr>
            <p:ph type="title"/>
          </p:nvPr>
        </p:nvSpPr>
        <p:spPr/>
        <p:txBody>
          <a:bodyPr>
            <a:norm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B.1. Kwalifikowalność Wnioskodawcy (3 z 3):</a:t>
            </a:r>
          </a:p>
        </p:txBody>
      </p:sp>
      <p:sp>
        <p:nvSpPr>
          <p:cNvPr id="3" name="Symbol zastępczy zawartości 2">
            <a:extLst>
              <a:ext uri="{FF2B5EF4-FFF2-40B4-BE49-F238E27FC236}">
                <a16:creationId xmlns:a16="http://schemas.microsoft.com/office/drawing/2014/main" id="{B31C9F73-C1EE-DD9B-EEAA-C86F21196375}"/>
              </a:ext>
            </a:extLst>
          </p:cNvPr>
          <p:cNvSpPr>
            <a:spLocks noGrp="1"/>
          </p:cNvSpPr>
          <p:nvPr>
            <p:ph idx="1"/>
          </p:nvPr>
        </p:nvSpPr>
        <p:spPr/>
        <p:txBody>
          <a:bodyPr>
            <a:normAutofit fontScale="62500" lnSpcReduction="20000"/>
          </a:bodyPr>
          <a:lstStyle/>
          <a:p>
            <a:pPr marL="0" indent="0">
              <a:lnSpc>
                <a:spcPct val="140000"/>
              </a:lnSpc>
              <a:buNone/>
            </a:pPr>
            <a:r>
              <a:rPr lang="pl-PL" dirty="0"/>
              <a:t>4.	</a:t>
            </a:r>
            <a:r>
              <a:rPr lang="pl-PL" dirty="0">
                <a:latin typeface="Lato" panose="020F0502020204030203" pitchFamily="34" charset="0"/>
                <a:ea typeface="Lato" panose="020F0502020204030203" pitchFamily="34" charset="0"/>
                <a:cs typeface="Lato" panose="020F0502020204030203" pitchFamily="34" charset="0"/>
              </a:rPr>
              <a:t>Wnioskodawca jest mikro, małym lub średnim przedsiębiorcą w rozumieniu załącznika I do rozporządzenia Komisji (UE) nr 651/2014 z dnia 17 czerwca 2014 r. uznającego niektóre rodzaje pomocy za zgodne z rynkiem wewnętrznym w zastosowaniu art. 107 i 108 Traktatu (0 pkt albo 1 pkt).</a:t>
            </a:r>
          </a:p>
          <a:p>
            <a:pPr marL="0" indent="0">
              <a:lnSpc>
                <a:spcPct val="140000"/>
              </a:lnSpc>
              <a:buNone/>
            </a:pPr>
            <a:r>
              <a:rPr lang="pl-PL" dirty="0">
                <a:latin typeface="Lato" panose="020F0502020204030203" pitchFamily="34" charset="0"/>
                <a:ea typeface="Lato" panose="020F0502020204030203" pitchFamily="34" charset="0"/>
                <a:cs typeface="Lato" panose="020F0502020204030203" pitchFamily="34" charset="0"/>
              </a:rPr>
              <a:t>Kryterium będzie oceniane na podstawie oświadczenia Wnioskodawcy będącego integralną częścią wniosku, informacji ujawnionych w rejestrach (w szczególności KRS, CEIDG i REGON) oraz danych zawartych we wniosku.</a:t>
            </a:r>
          </a:p>
          <a:p>
            <a:pPr marL="0" indent="0">
              <a:lnSpc>
                <a:spcPct val="140000"/>
              </a:lnSpc>
              <a:buNone/>
            </a:pPr>
            <a:r>
              <a:rPr lang="pl-PL" dirty="0">
                <a:latin typeface="Lato" panose="020F0502020204030203" pitchFamily="34" charset="0"/>
                <a:ea typeface="Lato" panose="020F0502020204030203" pitchFamily="34" charset="0"/>
                <a:cs typeface="Lato" panose="020F0502020204030203" pitchFamily="34" charset="0"/>
              </a:rPr>
              <a:t>Przed podpisaniem umowy o objęcie przedsięwzięcia MŚP wsparciem zostanie dokonana weryfikacja spełniania powyższych warunków, w szczególności w oparciu o dokumenty wskazane w Regulaminie wyboru przedsięwzięć MŚP.</a:t>
            </a:r>
          </a:p>
          <a:p>
            <a:pPr marL="0" indent="0">
              <a:lnSpc>
                <a:spcPct val="140000"/>
              </a:lnSpc>
              <a:buNone/>
            </a:pPr>
            <a:r>
              <a:rPr lang="pl-PL" b="1" dirty="0">
                <a:latin typeface="Lato" panose="020F0502020204030203" pitchFamily="34" charset="0"/>
                <a:ea typeface="Lato" panose="020F0502020204030203" pitchFamily="34" charset="0"/>
                <a:cs typeface="Lato" panose="020F0502020204030203" pitchFamily="34" charset="0"/>
              </a:rPr>
              <a:t>Kryterium obligatoryjne. Wnioskodawca musi uzyskać wymaganą liczbę punktów w tym kryterium. </a:t>
            </a:r>
          </a:p>
          <a:p>
            <a:pPr marL="0" indent="0">
              <a:buNone/>
            </a:pPr>
            <a:endParaRPr lang="pl-PL" dirty="0"/>
          </a:p>
        </p:txBody>
      </p:sp>
      <p:grpSp>
        <p:nvGrpSpPr>
          <p:cNvPr id="11" name="Grupa 10">
            <a:extLst>
              <a:ext uri="{FF2B5EF4-FFF2-40B4-BE49-F238E27FC236}">
                <a16:creationId xmlns:a16="http://schemas.microsoft.com/office/drawing/2014/main" id="{6C294FC8-EF06-40C7-C490-FDCB0FBC738E}"/>
              </a:ext>
            </a:extLst>
          </p:cNvPr>
          <p:cNvGrpSpPr/>
          <p:nvPr/>
        </p:nvGrpSpPr>
        <p:grpSpPr>
          <a:xfrm>
            <a:off x="-9367" y="6110172"/>
            <a:ext cx="790916" cy="776133"/>
            <a:chOff x="11084833" y="0"/>
            <a:chExt cx="790916" cy="776133"/>
          </a:xfrm>
        </p:grpSpPr>
        <p:sp>
          <p:nvSpPr>
            <p:cNvPr id="12" name="Prostokąt 11">
              <a:extLst>
                <a:ext uri="{FF2B5EF4-FFF2-40B4-BE49-F238E27FC236}">
                  <a16:creationId xmlns:a16="http://schemas.microsoft.com/office/drawing/2014/main" id="{886560FB-5F3A-6AB6-8238-3ECCFA7C568D}"/>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EE038C6C-6BF4-09B6-68FA-923428B03DEA}"/>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50</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73614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2C0CC0-DC4E-98E6-C16D-6C381B66FD9E}"/>
              </a:ext>
            </a:extLst>
          </p:cNvPr>
          <p:cNvSpPr>
            <a:spLocks noGrp="1"/>
          </p:cNvSpPr>
          <p:nvPr>
            <p:ph type="title"/>
          </p:nvPr>
        </p:nvSpPr>
        <p:spPr>
          <a:xfrm>
            <a:off x="838200" y="709842"/>
            <a:ext cx="10515600" cy="1325563"/>
          </a:xfrm>
        </p:spPr>
        <p:txBody>
          <a:bodyPr>
            <a:no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B.2. Przedmiot przedsięwzięcia MŚP nie dotyczy rodzajów działalności wykluczonych z możliwości uzyskania wsparcia (1 z 2):</a:t>
            </a:r>
          </a:p>
        </p:txBody>
      </p:sp>
      <p:sp>
        <p:nvSpPr>
          <p:cNvPr id="3" name="Symbol zastępczy zawartości 2">
            <a:extLst>
              <a:ext uri="{FF2B5EF4-FFF2-40B4-BE49-F238E27FC236}">
                <a16:creationId xmlns:a16="http://schemas.microsoft.com/office/drawing/2014/main" id="{90C22677-BB54-2629-7E20-1036287EA55A}"/>
              </a:ext>
            </a:extLst>
          </p:cNvPr>
          <p:cNvSpPr>
            <a:spLocks noGrp="1"/>
          </p:cNvSpPr>
          <p:nvPr>
            <p:ph idx="1"/>
          </p:nvPr>
        </p:nvSpPr>
        <p:spPr>
          <a:xfrm>
            <a:off x="838200" y="2180423"/>
            <a:ext cx="10515600" cy="3984462"/>
          </a:xfrm>
        </p:spPr>
        <p:txBody>
          <a:bodyPr>
            <a:normAutofit/>
          </a:bodyPr>
          <a:lstStyle/>
          <a:p>
            <a:pPr marL="0" indent="0">
              <a:lnSpc>
                <a:spcPct val="130000"/>
              </a:lnSpc>
              <a:buNone/>
            </a:pPr>
            <a:r>
              <a:rPr lang="pl-PL" sz="1900" dirty="0">
                <a:latin typeface="Lato" panose="020F0502020204030203" pitchFamily="34" charset="0"/>
                <a:ea typeface="Lato" panose="020F0502020204030203" pitchFamily="34" charset="0"/>
                <a:cs typeface="Lato" panose="020F0502020204030203" pitchFamily="34" charset="0"/>
              </a:rPr>
              <a:t>W ramach oceny sprawdzeniu podlega, czy przedmiot przedsięwzięcia MŚP nie dotyczy rodzajów działalności wykluczonych z możliwości uzyskania pomocy finansowej, o których mowa w przepisach rozporządzenia Komisji (UE) nr 2023/2831 z dnia 13 grudnia 2023 r. w sprawie stosowania art. 107 i 108 Traktatu o funkcjonowaniu Unii Europejskiej do pomocy de minimis (art. 1).</a:t>
            </a:r>
          </a:p>
          <a:p>
            <a:pPr marL="0" indent="0">
              <a:lnSpc>
                <a:spcPct val="130000"/>
              </a:lnSpc>
              <a:buNone/>
            </a:pPr>
            <a:r>
              <a:rPr lang="pl-PL" sz="1900" dirty="0">
                <a:latin typeface="Lato" panose="020F0502020204030203" pitchFamily="34" charset="0"/>
                <a:ea typeface="Lato" panose="020F0502020204030203" pitchFamily="34" charset="0"/>
                <a:cs typeface="Lato" panose="020F0502020204030203" pitchFamily="34" charset="0"/>
              </a:rPr>
              <a:t>Ocena kryterium nastąpi poprzez weryfikację kodów PKD wskazanych we wniosku oraz rodzajów wydatków kwalifikowalnych pod kątem ustalenia czy działalność, której dotyczy przedsięwzięcie MŚP oraz działalność, której dotyczy przedmiot przedsięwzięcia MŚP mogą być wspierane w ramach Inwestycji A1.2.1 KPO. </a:t>
            </a:r>
          </a:p>
        </p:txBody>
      </p:sp>
      <p:grpSp>
        <p:nvGrpSpPr>
          <p:cNvPr id="4" name="Grupa 3">
            <a:extLst>
              <a:ext uri="{FF2B5EF4-FFF2-40B4-BE49-F238E27FC236}">
                <a16:creationId xmlns:a16="http://schemas.microsoft.com/office/drawing/2014/main" id="{9838C3FA-01F4-A567-7542-6DF0E77306E8}"/>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8C817E91-0477-32AF-CB41-3175D4B11221}"/>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F326F7CA-02DF-EAC3-B214-407FDA976CB8}"/>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7BEE460D-3AB6-CE37-AAA7-48632506F333}"/>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0A3D0FEB-D3D7-E175-A673-0CC2F09844F7}"/>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DCB1F31B-70E2-1412-D57D-ABB780E247C5}"/>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F74E622A-2642-AF21-9E15-B9E943D0DBE7}"/>
              </a:ext>
            </a:extLst>
          </p:cNvPr>
          <p:cNvGrpSpPr/>
          <p:nvPr/>
        </p:nvGrpSpPr>
        <p:grpSpPr>
          <a:xfrm>
            <a:off x="-9367" y="6081867"/>
            <a:ext cx="790916" cy="776133"/>
            <a:chOff x="11084833" y="0"/>
            <a:chExt cx="790916" cy="776133"/>
          </a:xfrm>
        </p:grpSpPr>
        <p:sp>
          <p:nvSpPr>
            <p:cNvPr id="11" name="Prostokąt 10">
              <a:extLst>
                <a:ext uri="{FF2B5EF4-FFF2-40B4-BE49-F238E27FC236}">
                  <a16:creationId xmlns:a16="http://schemas.microsoft.com/office/drawing/2014/main" id="{6CCAED68-004B-BF1F-07BC-2F450DDCA5C3}"/>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ole tekstowe 11">
              <a:extLst>
                <a:ext uri="{FF2B5EF4-FFF2-40B4-BE49-F238E27FC236}">
                  <a16:creationId xmlns:a16="http://schemas.microsoft.com/office/drawing/2014/main" id="{3518ADAB-F546-3372-68A1-0EDBB201768F}"/>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51</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38409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613283-32A5-E92B-B340-8861928869AE}"/>
              </a:ext>
            </a:extLst>
          </p:cNvPr>
          <p:cNvSpPr>
            <a:spLocks noGrp="1"/>
          </p:cNvSpPr>
          <p:nvPr>
            <p:ph type="title"/>
          </p:nvPr>
        </p:nvSpPr>
        <p:spPr>
          <a:xfrm>
            <a:off x="838200" y="722563"/>
            <a:ext cx="10515600" cy="1325563"/>
          </a:xfrm>
        </p:spPr>
        <p:txBody>
          <a:bodyPr>
            <a:no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B.2. Przedmiot przedsięwzięcia MŚP nie dotyczy rodzajów działalności wykluczonych z możliwości uzyskania wsparcia (2 z 2):</a:t>
            </a:r>
          </a:p>
        </p:txBody>
      </p:sp>
      <p:sp>
        <p:nvSpPr>
          <p:cNvPr id="3" name="Symbol zastępczy zawartości 2">
            <a:extLst>
              <a:ext uri="{FF2B5EF4-FFF2-40B4-BE49-F238E27FC236}">
                <a16:creationId xmlns:a16="http://schemas.microsoft.com/office/drawing/2014/main" id="{55BDD36F-F22B-D19B-4660-15AD6772FB39}"/>
              </a:ext>
            </a:extLst>
          </p:cNvPr>
          <p:cNvSpPr>
            <a:spLocks noGrp="1"/>
          </p:cNvSpPr>
          <p:nvPr>
            <p:ph idx="1"/>
          </p:nvPr>
        </p:nvSpPr>
        <p:spPr>
          <a:xfrm>
            <a:off x="838200" y="2276887"/>
            <a:ext cx="10515600" cy="3508656"/>
          </a:xfrm>
        </p:spPr>
        <p:txBody>
          <a:bodyPr>
            <a:norm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Kryterium będzie oceniane na podstawie oświadczenia Wnioskodawcy, będącego integralną częścią wniosku, informacji ujawnionych w rejestrach (w szczególności KRS, CEIDG i REGON) oraz danych zawartych we wniosku i w załącznikach.</a:t>
            </a:r>
          </a:p>
          <a:p>
            <a:pPr marL="0" indent="0">
              <a:lnSpc>
                <a:spcPct val="130000"/>
              </a:lnSpc>
              <a:buNone/>
            </a:pPr>
            <a:endParaRPr lang="pl-PL" sz="1800"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buNone/>
            </a:pPr>
            <a:r>
              <a:rPr lang="pl-PL" sz="1800" b="1" dirty="0">
                <a:latin typeface="Lato" panose="020F0502020204030203" pitchFamily="34" charset="0"/>
                <a:ea typeface="Lato" panose="020F0502020204030203" pitchFamily="34" charset="0"/>
                <a:cs typeface="Lato" panose="020F0502020204030203" pitchFamily="34" charset="0"/>
              </a:rPr>
              <a:t>Kryterium obligatoryjne. Wnioskodawca musi uzyskać wymaganą liczbę punktów w tym kryterium.</a:t>
            </a:r>
          </a:p>
          <a:p>
            <a:pPr marL="0" indent="0">
              <a:lnSpc>
                <a:spcPct val="130000"/>
              </a:lnSpc>
              <a:buNone/>
            </a:pPr>
            <a:r>
              <a:rPr lang="pl-PL" sz="1800" b="1" dirty="0">
                <a:latin typeface="Lato" panose="020F0502020204030203" pitchFamily="34" charset="0"/>
                <a:ea typeface="Lato" panose="020F0502020204030203" pitchFamily="34" charset="0"/>
                <a:cs typeface="Lato" panose="020F0502020204030203" pitchFamily="34" charset="0"/>
              </a:rPr>
              <a:t>Wymagana liczba punktów do uzyskania w kryterium: 1 pkt.</a:t>
            </a:r>
          </a:p>
          <a:p>
            <a:pPr marL="0" indent="0">
              <a:buNone/>
            </a:pPr>
            <a:endParaRPr lang="pl-PL" dirty="0"/>
          </a:p>
        </p:txBody>
      </p:sp>
      <p:grpSp>
        <p:nvGrpSpPr>
          <p:cNvPr id="4" name="Grupa 3">
            <a:extLst>
              <a:ext uri="{FF2B5EF4-FFF2-40B4-BE49-F238E27FC236}">
                <a16:creationId xmlns:a16="http://schemas.microsoft.com/office/drawing/2014/main" id="{7CDE3EE0-C012-8824-A57C-F871C919CB4C}"/>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FFAF9EF0-1425-3D08-1F6B-B9FEDE62DA60}"/>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36D99F38-F6ED-AD37-4338-592ED984E564}"/>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CEF399E2-6473-852C-F1BE-E468FDB0ED05}"/>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B7DE9C03-11ED-5403-F9DD-5CE9EA55E54A}"/>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5E338321-ED64-4A4A-E47C-7A64010AB39B}"/>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8560C01A-B616-C237-923C-289E38A1101C}"/>
              </a:ext>
            </a:extLst>
          </p:cNvPr>
          <p:cNvGrpSpPr/>
          <p:nvPr/>
        </p:nvGrpSpPr>
        <p:grpSpPr>
          <a:xfrm>
            <a:off x="0" y="6081867"/>
            <a:ext cx="790916" cy="776133"/>
            <a:chOff x="11084833" y="0"/>
            <a:chExt cx="790916" cy="776133"/>
          </a:xfrm>
        </p:grpSpPr>
        <p:sp>
          <p:nvSpPr>
            <p:cNvPr id="11" name="Prostokąt 10">
              <a:extLst>
                <a:ext uri="{FF2B5EF4-FFF2-40B4-BE49-F238E27FC236}">
                  <a16:creationId xmlns:a16="http://schemas.microsoft.com/office/drawing/2014/main" id="{714531CB-224B-D759-66AE-DA40A1C208C7}"/>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ole tekstowe 11">
              <a:extLst>
                <a:ext uri="{FF2B5EF4-FFF2-40B4-BE49-F238E27FC236}">
                  <a16:creationId xmlns:a16="http://schemas.microsoft.com/office/drawing/2014/main" id="{8F9C0D50-FB9D-7824-2443-695351C7360D}"/>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52</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066017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A058FE-EF84-E418-90D5-14AD951AE5DF}"/>
              </a:ext>
            </a:extLst>
          </p:cNvPr>
          <p:cNvSpPr>
            <a:spLocks noGrp="1"/>
          </p:cNvSpPr>
          <p:nvPr>
            <p:ph type="title"/>
          </p:nvPr>
        </p:nvSpPr>
        <p:spPr>
          <a:xfrm>
            <a:off x="838200" y="600685"/>
            <a:ext cx="8187047" cy="1325563"/>
          </a:xfrm>
        </p:spPr>
        <p:txBody>
          <a:bodyPr>
            <a:norm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a:t>
            </a:r>
            <a:r>
              <a:rPr lang="pl-PL" sz="3000" b="1" dirty="0">
                <a:effectLst/>
                <a:latin typeface="Lato" panose="020F0502020204030203" pitchFamily="34" charset="0"/>
                <a:ea typeface="Lato" panose="020F0502020204030203" pitchFamily="34" charset="0"/>
                <a:cs typeface="Lato" panose="020F0502020204030203" pitchFamily="34" charset="0"/>
              </a:rPr>
              <a:t>B.3. Odnotowany </a:t>
            </a:r>
            <a:br>
              <a:rPr lang="pl-PL" sz="3000" b="1" dirty="0">
                <a:effectLst/>
                <a:latin typeface="Lato" panose="020F0502020204030203" pitchFamily="34" charset="0"/>
                <a:ea typeface="Lato" panose="020F0502020204030203" pitchFamily="34" charset="0"/>
                <a:cs typeface="Lato" panose="020F0502020204030203" pitchFamily="34" charset="0"/>
              </a:rPr>
            </a:br>
            <a:r>
              <a:rPr lang="pl-PL" sz="3000" b="1" dirty="0">
                <a:effectLst/>
                <a:latin typeface="Lato" panose="020F0502020204030203" pitchFamily="34" charset="0"/>
                <a:ea typeface="Lato" panose="020F0502020204030203" pitchFamily="34" charset="0"/>
                <a:cs typeface="Lato" panose="020F0502020204030203" pitchFamily="34" charset="0"/>
              </a:rPr>
              <a:t>spadek obrotów (1</a:t>
            </a:r>
            <a:r>
              <a:rPr lang="pl-PL" sz="3000" b="1" dirty="0">
                <a:latin typeface="Lato" panose="020F0502020204030203" pitchFamily="34" charset="0"/>
                <a:ea typeface="Lato" panose="020F0502020204030203" pitchFamily="34" charset="0"/>
                <a:cs typeface="Lato" panose="020F0502020204030203" pitchFamily="34" charset="0"/>
              </a:rPr>
              <a:t> z 3</a:t>
            </a:r>
            <a:r>
              <a:rPr lang="pl-PL" sz="3000" b="1" dirty="0">
                <a:effectLst/>
                <a:latin typeface="Lato" panose="020F0502020204030203" pitchFamily="34" charset="0"/>
                <a:ea typeface="Lato" panose="020F0502020204030203" pitchFamily="34" charset="0"/>
                <a:cs typeface="Lato" panose="020F0502020204030203" pitchFamily="34" charset="0"/>
              </a:rPr>
              <a:t>):</a:t>
            </a:r>
            <a:endParaRPr lang="pl-PL" sz="3000" b="1" dirty="0">
              <a:latin typeface="Lato" panose="020F0502020204030203" pitchFamily="34" charset="0"/>
              <a:ea typeface="Lato" panose="020F0502020204030203" pitchFamily="34" charset="0"/>
              <a:cs typeface="Lato" panose="020F0502020204030203" pitchFamily="34" charset="0"/>
            </a:endParaRPr>
          </a:p>
        </p:txBody>
      </p:sp>
      <p:grpSp>
        <p:nvGrpSpPr>
          <p:cNvPr id="4" name="Grupa 3">
            <a:extLst>
              <a:ext uri="{FF2B5EF4-FFF2-40B4-BE49-F238E27FC236}">
                <a16:creationId xmlns:a16="http://schemas.microsoft.com/office/drawing/2014/main" id="{E94D929B-6BBC-CE46-FF16-F87ABA150DE7}"/>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4A9DA1CB-3BA1-8C8E-E058-5D174890BED0}"/>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2881572E-350A-5AE9-7FFB-571949E30532}"/>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66A2B3C6-852C-457B-20A0-AA2E786D4EBE}"/>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C4AB9DAA-A93C-BB9E-33A0-23D18BA3F453}"/>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623E1B11-87BC-366E-D74F-D2F845BBF0C5}"/>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42027DEF-5F77-9163-0E55-FF5764FE449A}"/>
              </a:ext>
            </a:extLst>
          </p:cNvPr>
          <p:cNvPicPr>
            <a:picLocks noChangeAspect="1"/>
          </p:cNvPicPr>
          <p:nvPr/>
        </p:nvPicPr>
        <p:blipFill rotWithShape="1">
          <a:blip r:embed="rId2"/>
          <a:srcRect l="19126" t="46444" r="26820" b="17245"/>
          <a:stretch/>
        </p:blipFill>
        <p:spPr>
          <a:xfrm>
            <a:off x="8693586" y="1929"/>
            <a:ext cx="3498414" cy="2917194"/>
          </a:xfrm>
          <a:prstGeom prst="rect">
            <a:avLst/>
          </a:prstGeom>
        </p:spPr>
      </p:pic>
      <p:sp>
        <p:nvSpPr>
          <p:cNvPr id="3" name="Symbol zastępczy zawartości 2">
            <a:extLst>
              <a:ext uri="{FF2B5EF4-FFF2-40B4-BE49-F238E27FC236}">
                <a16:creationId xmlns:a16="http://schemas.microsoft.com/office/drawing/2014/main" id="{AF4ADCBE-E869-ECE3-0672-E20A6042535E}"/>
              </a:ext>
            </a:extLst>
          </p:cNvPr>
          <p:cNvSpPr>
            <a:spLocks noGrp="1"/>
          </p:cNvSpPr>
          <p:nvPr>
            <p:ph idx="1"/>
          </p:nvPr>
        </p:nvSpPr>
        <p:spPr/>
        <p:txBody>
          <a:bodyPr>
            <a:norm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W ramach oceny sprawdzeniu podlega czy:</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1.	Wnioskodawca wykazał spadek obrotów zgodnie z zasadami określonymi w Regulaminie wyboru przedsięwzięć MŚP w latach:</a:t>
            </a:r>
          </a:p>
          <a:p>
            <a:pPr marL="36000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a.	rok 2020 do roku 2019 albo</a:t>
            </a:r>
          </a:p>
          <a:p>
            <a:pPr marL="36000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b.	rok 2021 do roku 2019 (tylko, jeśli działalność przedsiębiorcy w 2020 roku była zawieszona przez co najmniej 6 miesięcy ) albo</a:t>
            </a:r>
          </a:p>
          <a:p>
            <a:pPr marL="36000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c.	rok 2021 do roku 2020. </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2.	Wnioskodawca zadeklarował, że spadek obrotów został obliczony zgodnie z zasadami określonymi w Regulaminie wyboru przedsięwzięć MŚP oraz Instrukcji wypełniania wniosku o objęcie przedsięwzięcia MŚP wsparciem, stanowiącej załącznik do tego Regulaminu. </a:t>
            </a:r>
          </a:p>
        </p:txBody>
      </p:sp>
      <p:grpSp>
        <p:nvGrpSpPr>
          <p:cNvPr id="11" name="Grupa 10">
            <a:extLst>
              <a:ext uri="{FF2B5EF4-FFF2-40B4-BE49-F238E27FC236}">
                <a16:creationId xmlns:a16="http://schemas.microsoft.com/office/drawing/2014/main" id="{DFFB27C2-B14B-F044-5452-AF92DE2679F1}"/>
              </a:ext>
            </a:extLst>
          </p:cNvPr>
          <p:cNvGrpSpPr/>
          <p:nvPr/>
        </p:nvGrpSpPr>
        <p:grpSpPr>
          <a:xfrm>
            <a:off x="0" y="6081867"/>
            <a:ext cx="790916" cy="776133"/>
            <a:chOff x="11084833" y="0"/>
            <a:chExt cx="790916" cy="776133"/>
          </a:xfrm>
        </p:grpSpPr>
        <p:sp>
          <p:nvSpPr>
            <p:cNvPr id="12" name="Prostokąt 11">
              <a:extLst>
                <a:ext uri="{FF2B5EF4-FFF2-40B4-BE49-F238E27FC236}">
                  <a16:creationId xmlns:a16="http://schemas.microsoft.com/office/drawing/2014/main" id="{85D5A17B-3E9D-E0A3-FEA0-1B79884766A8}"/>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AB5DAE7A-6489-906E-4040-4B28C0499366}"/>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53</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73734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B0A015-4660-313B-72D0-EC267B0862DC}"/>
              </a:ext>
            </a:extLst>
          </p:cNvPr>
          <p:cNvSpPr>
            <a:spLocks noGrp="1"/>
          </p:cNvSpPr>
          <p:nvPr>
            <p:ph type="title"/>
          </p:nvPr>
        </p:nvSpPr>
        <p:spPr>
          <a:xfrm>
            <a:off x="838200" y="665286"/>
            <a:ext cx="10515600" cy="1325563"/>
          </a:xfrm>
        </p:spPr>
        <p:txBody>
          <a:bodyPr>
            <a:norm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a:t>
            </a:r>
            <a:r>
              <a:rPr lang="pl-PL" sz="3000" b="1" dirty="0">
                <a:effectLst/>
                <a:latin typeface="Lato" panose="020F0502020204030203" pitchFamily="34" charset="0"/>
                <a:ea typeface="Lato" panose="020F0502020204030203" pitchFamily="34" charset="0"/>
                <a:cs typeface="Lato" panose="020F0502020204030203" pitchFamily="34" charset="0"/>
              </a:rPr>
              <a:t>B.3. Odnotowany </a:t>
            </a:r>
            <a:br>
              <a:rPr lang="pl-PL" sz="3000" b="1" dirty="0">
                <a:effectLst/>
                <a:latin typeface="Lato" panose="020F0502020204030203" pitchFamily="34" charset="0"/>
                <a:ea typeface="Lato" panose="020F0502020204030203" pitchFamily="34" charset="0"/>
                <a:cs typeface="Lato" panose="020F0502020204030203" pitchFamily="34" charset="0"/>
              </a:rPr>
            </a:br>
            <a:r>
              <a:rPr lang="pl-PL" sz="3000" b="1" dirty="0">
                <a:effectLst/>
                <a:latin typeface="Lato" panose="020F0502020204030203" pitchFamily="34" charset="0"/>
                <a:ea typeface="Lato" panose="020F0502020204030203" pitchFamily="34" charset="0"/>
                <a:cs typeface="Lato" panose="020F0502020204030203" pitchFamily="34" charset="0"/>
              </a:rPr>
              <a:t>spadek obrotów (</a:t>
            </a:r>
            <a:r>
              <a:rPr lang="pl-PL" sz="3000" b="1" dirty="0">
                <a:latin typeface="Lato" panose="020F0502020204030203" pitchFamily="34" charset="0"/>
                <a:ea typeface="Lato" panose="020F0502020204030203" pitchFamily="34" charset="0"/>
                <a:cs typeface="Lato" panose="020F0502020204030203" pitchFamily="34" charset="0"/>
              </a:rPr>
              <a:t>2 z 3</a:t>
            </a:r>
            <a:r>
              <a:rPr lang="pl-PL" sz="3000" b="1" dirty="0">
                <a:effectLst/>
                <a:latin typeface="Lato" panose="020F0502020204030203" pitchFamily="34" charset="0"/>
                <a:ea typeface="Lato" panose="020F0502020204030203" pitchFamily="34" charset="0"/>
                <a:cs typeface="Lato" panose="020F0502020204030203" pitchFamily="34" charset="0"/>
              </a:rPr>
              <a:t>):</a:t>
            </a:r>
            <a:endParaRPr lang="pl-PL" sz="3000" b="1" dirty="0">
              <a:latin typeface="Lato" panose="020F0502020204030203" pitchFamily="34" charset="0"/>
              <a:ea typeface="Lato" panose="020F0502020204030203" pitchFamily="34" charset="0"/>
              <a:cs typeface="Lato" panose="020F0502020204030203" pitchFamily="34" charset="0"/>
            </a:endParaRPr>
          </a:p>
        </p:txBody>
      </p:sp>
      <p:grpSp>
        <p:nvGrpSpPr>
          <p:cNvPr id="5" name="Grupa 4">
            <a:extLst>
              <a:ext uri="{FF2B5EF4-FFF2-40B4-BE49-F238E27FC236}">
                <a16:creationId xmlns:a16="http://schemas.microsoft.com/office/drawing/2014/main" id="{81CF3661-5EC2-CBA4-BC2E-50D089C93F40}"/>
              </a:ext>
            </a:extLst>
          </p:cNvPr>
          <p:cNvGrpSpPr/>
          <p:nvPr/>
        </p:nvGrpSpPr>
        <p:grpSpPr>
          <a:xfrm>
            <a:off x="0" y="422781"/>
            <a:ext cx="3093457" cy="142043"/>
            <a:chOff x="3653572" y="438181"/>
            <a:chExt cx="3093457" cy="142043"/>
          </a:xfrm>
        </p:grpSpPr>
        <p:cxnSp>
          <p:nvCxnSpPr>
            <p:cNvPr id="6" name="Łącznik prosty 5">
              <a:extLst>
                <a:ext uri="{FF2B5EF4-FFF2-40B4-BE49-F238E27FC236}">
                  <a16:creationId xmlns:a16="http://schemas.microsoft.com/office/drawing/2014/main" id="{F6EFA27D-23A9-D82A-0DA0-8F73B590F677}"/>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1F7DE27A-2AEE-F1A2-B3C5-997099D2E0DD}"/>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4" name="Grupa 3">
            <a:extLst>
              <a:ext uri="{FF2B5EF4-FFF2-40B4-BE49-F238E27FC236}">
                <a16:creationId xmlns:a16="http://schemas.microsoft.com/office/drawing/2014/main" id="{C06F773C-7115-B969-8EAE-6A90FAA959FA}"/>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518CA9EC-2A38-09AE-C10A-E317EDAB5A64}"/>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6981CC07-E0FE-C45A-8776-03DAEB03A9B2}"/>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76482DCC-1AEA-237A-907A-510C8160751D}"/>
              </a:ext>
            </a:extLst>
          </p:cNvPr>
          <p:cNvPicPr>
            <a:picLocks noChangeAspect="1"/>
          </p:cNvPicPr>
          <p:nvPr/>
        </p:nvPicPr>
        <p:blipFill rotWithShape="1">
          <a:blip r:embed="rId2"/>
          <a:srcRect l="19126" t="46444" r="26820" b="17245"/>
          <a:stretch/>
        </p:blipFill>
        <p:spPr>
          <a:xfrm>
            <a:off x="8693586" y="1929"/>
            <a:ext cx="3498414" cy="2917194"/>
          </a:xfrm>
          <a:prstGeom prst="rect">
            <a:avLst/>
          </a:prstGeom>
        </p:spPr>
      </p:pic>
      <p:sp>
        <p:nvSpPr>
          <p:cNvPr id="3" name="Symbol zastępczy zawartości 2">
            <a:extLst>
              <a:ext uri="{FF2B5EF4-FFF2-40B4-BE49-F238E27FC236}">
                <a16:creationId xmlns:a16="http://schemas.microsoft.com/office/drawing/2014/main" id="{89F78B0E-47CE-06FB-6CC9-9C4DB5740EAB}"/>
              </a:ext>
            </a:extLst>
          </p:cNvPr>
          <p:cNvSpPr>
            <a:spLocks noGrp="1"/>
          </p:cNvSpPr>
          <p:nvPr>
            <p:ph idx="1"/>
          </p:nvPr>
        </p:nvSpPr>
        <p:spPr>
          <a:xfrm>
            <a:off x="838200" y="1975799"/>
            <a:ext cx="10515600" cy="4351338"/>
          </a:xfrm>
        </p:spPr>
        <p:txBody>
          <a:bodyPr>
            <a:norm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Kryterium uznaje się za spełnione, jeżeli spadek obrotów w ujęciu rok do roku wyniósł co najmniej 30%.</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W przypadku, gdy spadek obrotów w ujęciu rok do roku:</a:t>
            </a:r>
          </a:p>
          <a:p>
            <a:pPr marL="36000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a)	wynosi co najmniej 30%, ale jest niższy niż 40% - 1 pkt,</a:t>
            </a:r>
          </a:p>
          <a:p>
            <a:pPr marL="36000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b)	wynosi co najmniej 40%, ale jest niższy niż 50% - 3 pkt,</a:t>
            </a:r>
          </a:p>
          <a:p>
            <a:pPr marL="36000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c)	wynosi co najmniej 50% - 5 pkt.</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Co do zasady spadek obrotów będzie rozpatrywany w stosunku do roku kalendarzowego. W przypadku, gdy rok obrotowy u danego przedsiębiorcy nie będzie zrównany z rokiem kalendarzowym, spadek obrotów należy odnosić do roku obrotowego. </a:t>
            </a:r>
          </a:p>
          <a:p>
            <a:pPr marL="0" indent="0">
              <a:buNone/>
            </a:pPr>
            <a:endParaRPr lang="pl-PL" dirty="0"/>
          </a:p>
        </p:txBody>
      </p:sp>
      <p:grpSp>
        <p:nvGrpSpPr>
          <p:cNvPr id="11" name="Grupa 10">
            <a:extLst>
              <a:ext uri="{FF2B5EF4-FFF2-40B4-BE49-F238E27FC236}">
                <a16:creationId xmlns:a16="http://schemas.microsoft.com/office/drawing/2014/main" id="{598BBE36-682B-1C9E-EA14-20D97AAA7A99}"/>
              </a:ext>
            </a:extLst>
          </p:cNvPr>
          <p:cNvGrpSpPr/>
          <p:nvPr/>
        </p:nvGrpSpPr>
        <p:grpSpPr>
          <a:xfrm>
            <a:off x="-9367" y="6081867"/>
            <a:ext cx="790916" cy="776133"/>
            <a:chOff x="11084833" y="0"/>
            <a:chExt cx="790916" cy="776133"/>
          </a:xfrm>
        </p:grpSpPr>
        <p:sp>
          <p:nvSpPr>
            <p:cNvPr id="12" name="Prostokąt 11">
              <a:extLst>
                <a:ext uri="{FF2B5EF4-FFF2-40B4-BE49-F238E27FC236}">
                  <a16:creationId xmlns:a16="http://schemas.microsoft.com/office/drawing/2014/main" id="{323DE583-F90A-E14F-3924-B456E795C49A}"/>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A8FAD522-6458-D20F-765B-AFC0A7B392C6}"/>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54</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25316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1F94CE-84E1-6166-6033-369C4CE4CF40}"/>
              </a:ext>
            </a:extLst>
          </p:cNvPr>
          <p:cNvSpPr>
            <a:spLocks noGrp="1"/>
          </p:cNvSpPr>
          <p:nvPr>
            <p:ph type="title"/>
          </p:nvPr>
        </p:nvSpPr>
        <p:spPr>
          <a:xfrm>
            <a:off x="838200" y="677759"/>
            <a:ext cx="10515600" cy="1325563"/>
          </a:xfrm>
        </p:spPr>
        <p:txBody>
          <a:bodyPr>
            <a:norm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a:t>
            </a:r>
            <a:r>
              <a:rPr lang="pl-PL" sz="3000" b="1" dirty="0">
                <a:effectLst/>
                <a:latin typeface="Lato" panose="020F0502020204030203" pitchFamily="34" charset="0"/>
                <a:ea typeface="Lato" panose="020F0502020204030203" pitchFamily="34" charset="0"/>
                <a:cs typeface="Lato" panose="020F0502020204030203" pitchFamily="34" charset="0"/>
              </a:rPr>
              <a:t>B.3. Odnotowany </a:t>
            </a:r>
            <a:br>
              <a:rPr lang="pl-PL" sz="3000" b="1" dirty="0">
                <a:effectLst/>
                <a:latin typeface="Lato" panose="020F0502020204030203" pitchFamily="34" charset="0"/>
                <a:ea typeface="Lato" panose="020F0502020204030203" pitchFamily="34" charset="0"/>
                <a:cs typeface="Lato" panose="020F0502020204030203" pitchFamily="34" charset="0"/>
              </a:rPr>
            </a:br>
            <a:r>
              <a:rPr lang="pl-PL" sz="3000" b="1" dirty="0">
                <a:effectLst/>
                <a:latin typeface="Lato" panose="020F0502020204030203" pitchFamily="34" charset="0"/>
                <a:ea typeface="Lato" panose="020F0502020204030203" pitchFamily="34" charset="0"/>
                <a:cs typeface="Lato" panose="020F0502020204030203" pitchFamily="34" charset="0"/>
              </a:rPr>
              <a:t>spadek obrotów (3 z 3):</a:t>
            </a:r>
            <a:endParaRPr lang="pl-PL" sz="3000" b="1" dirty="0">
              <a:latin typeface="Lato" panose="020F0502020204030203" pitchFamily="34" charset="0"/>
              <a:ea typeface="Lato" panose="020F0502020204030203" pitchFamily="34" charset="0"/>
              <a:cs typeface="Lato" panose="020F0502020204030203" pitchFamily="34" charset="0"/>
            </a:endParaRPr>
          </a:p>
        </p:txBody>
      </p:sp>
      <p:grpSp>
        <p:nvGrpSpPr>
          <p:cNvPr id="6" name="Grupa 5">
            <a:extLst>
              <a:ext uri="{FF2B5EF4-FFF2-40B4-BE49-F238E27FC236}">
                <a16:creationId xmlns:a16="http://schemas.microsoft.com/office/drawing/2014/main" id="{3D648619-61F8-7D06-F106-8C057CE46E71}"/>
              </a:ext>
            </a:extLst>
          </p:cNvPr>
          <p:cNvGrpSpPr/>
          <p:nvPr/>
        </p:nvGrpSpPr>
        <p:grpSpPr>
          <a:xfrm>
            <a:off x="0" y="422781"/>
            <a:ext cx="3093457" cy="142043"/>
            <a:chOff x="3653572" y="438181"/>
            <a:chExt cx="3093457" cy="142043"/>
          </a:xfrm>
        </p:grpSpPr>
        <p:cxnSp>
          <p:nvCxnSpPr>
            <p:cNvPr id="7" name="Łącznik prosty 6">
              <a:extLst>
                <a:ext uri="{FF2B5EF4-FFF2-40B4-BE49-F238E27FC236}">
                  <a16:creationId xmlns:a16="http://schemas.microsoft.com/office/drawing/2014/main" id="{FA42DB82-5785-96BB-F94B-9D521B7BBD61}"/>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249B8467-60A0-A43E-D969-F37E1DC03784}"/>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4" name="Grupa 3">
            <a:extLst>
              <a:ext uri="{FF2B5EF4-FFF2-40B4-BE49-F238E27FC236}">
                <a16:creationId xmlns:a16="http://schemas.microsoft.com/office/drawing/2014/main" id="{8DCD05E9-FDD2-433D-F8A6-2E6726CC5DE1}"/>
              </a:ext>
            </a:extLst>
          </p:cNvPr>
          <p:cNvGrpSpPr/>
          <p:nvPr/>
        </p:nvGrpSpPr>
        <p:grpSpPr>
          <a:xfrm rot="10800000">
            <a:off x="5679928" y="6288055"/>
            <a:ext cx="6512072" cy="142043"/>
            <a:chOff x="234957" y="435006"/>
            <a:chExt cx="6512072" cy="142043"/>
          </a:xfrm>
        </p:grpSpPr>
        <p:cxnSp>
          <p:nvCxnSpPr>
            <p:cNvPr id="5" name="Łącznik prosty 4">
              <a:extLst>
                <a:ext uri="{FF2B5EF4-FFF2-40B4-BE49-F238E27FC236}">
                  <a16:creationId xmlns:a16="http://schemas.microsoft.com/office/drawing/2014/main" id="{57789D10-E7DD-8CCE-D1F8-2234A7DE4023}"/>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75A10BA6-B6FD-4259-76C2-B587E49E39BD}"/>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F08C0E69-B908-73D0-B4AE-B03676A4EC15}"/>
              </a:ext>
            </a:extLst>
          </p:cNvPr>
          <p:cNvPicPr>
            <a:picLocks noChangeAspect="1"/>
          </p:cNvPicPr>
          <p:nvPr/>
        </p:nvPicPr>
        <p:blipFill rotWithShape="1">
          <a:blip r:embed="rId2"/>
          <a:srcRect l="19126" t="46444" r="26820" b="17245"/>
          <a:stretch/>
        </p:blipFill>
        <p:spPr>
          <a:xfrm>
            <a:off x="8693586" y="1929"/>
            <a:ext cx="3498414" cy="2917194"/>
          </a:xfrm>
          <a:prstGeom prst="rect">
            <a:avLst/>
          </a:prstGeom>
        </p:spPr>
      </p:pic>
      <p:sp>
        <p:nvSpPr>
          <p:cNvPr id="3" name="Symbol zastępczy zawartości 2">
            <a:extLst>
              <a:ext uri="{FF2B5EF4-FFF2-40B4-BE49-F238E27FC236}">
                <a16:creationId xmlns:a16="http://schemas.microsoft.com/office/drawing/2014/main" id="{21455B32-E58A-F3C6-103E-C26476F24D93}"/>
              </a:ext>
            </a:extLst>
          </p:cNvPr>
          <p:cNvSpPr>
            <a:spLocks noGrp="1"/>
          </p:cNvSpPr>
          <p:nvPr>
            <p:ph idx="1"/>
          </p:nvPr>
        </p:nvSpPr>
        <p:spPr>
          <a:xfrm>
            <a:off x="838200" y="2075006"/>
            <a:ext cx="10515600" cy="3684526"/>
          </a:xfrm>
        </p:spPr>
        <p:txBody>
          <a:bodyPr>
            <a:norm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Ocena spadku obrotów będzie zweryfikowana w oparciu o załączone dokumenty finansowe sporządzone zgodnie z obowiązującymi przepisami prawa podatkowego lub ustawy o rachunkowości. </a:t>
            </a:r>
          </a:p>
          <a:p>
            <a:pPr marL="0" indent="0">
              <a:lnSpc>
                <a:spcPct val="130000"/>
              </a:lnSpc>
              <a:buNone/>
            </a:pPr>
            <a:endParaRPr lang="pl-PL" sz="1800"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buNone/>
            </a:pPr>
            <a:r>
              <a:rPr lang="pl-PL" sz="1800" b="1" dirty="0">
                <a:latin typeface="Lato" panose="020F0502020204030203" pitchFamily="34" charset="0"/>
                <a:ea typeface="Lato" panose="020F0502020204030203" pitchFamily="34" charset="0"/>
                <a:cs typeface="Lato" panose="020F0502020204030203" pitchFamily="34" charset="0"/>
              </a:rPr>
              <a:t>Kryterium obligatoryjne. Wnioskodawca musi uzyskać wymaganą liczbę punktów w tym kryterium. </a:t>
            </a:r>
          </a:p>
          <a:p>
            <a:pPr marL="0" indent="0">
              <a:lnSpc>
                <a:spcPct val="130000"/>
              </a:lnSpc>
              <a:buNone/>
            </a:pPr>
            <a:r>
              <a:rPr lang="pl-PL" sz="1800" b="1" dirty="0">
                <a:latin typeface="Lato" panose="020F0502020204030203" pitchFamily="34" charset="0"/>
                <a:ea typeface="Lato" panose="020F0502020204030203" pitchFamily="34" charset="0"/>
                <a:cs typeface="Lato" panose="020F0502020204030203" pitchFamily="34" charset="0"/>
              </a:rPr>
              <a:t>Wymagana liczba punktów do uzyskania w kryterium: 1 pkt.</a:t>
            </a:r>
          </a:p>
          <a:p>
            <a:pPr marL="0" indent="0">
              <a:lnSpc>
                <a:spcPct val="130000"/>
              </a:lnSpc>
              <a:buNone/>
            </a:pPr>
            <a:r>
              <a:rPr lang="pl-PL" sz="1800" b="1" dirty="0">
                <a:latin typeface="Lato" panose="020F0502020204030203" pitchFamily="34" charset="0"/>
                <a:ea typeface="Lato" panose="020F0502020204030203" pitchFamily="34" charset="0"/>
                <a:cs typeface="Lato" panose="020F0502020204030203" pitchFamily="34" charset="0"/>
              </a:rPr>
              <a:t>Maksymalna liczba punktów do uzyskania w kryterium: 5 pkt.</a:t>
            </a:r>
          </a:p>
        </p:txBody>
      </p:sp>
      <p:grpSp>
        <p:nvGrpSpPr>
          <p:cNvPr id="11" name="Grupa 10">
            <a:extLst>
              <a:ext uri="{FF2B5EF4-FFF2-40B4-BE49-F238E27FC236}">
                <a16:creationId xmlns:a16="http://schemas.microsoft.com/office/drawing/2014/main" id="{49152473-F365-9B95-5E13-DA38EFE16D43}"/>
              </a:ext>
            </a:extLst>
          </p:cNvPr>
          <p:cNvGrpSpPr/>
          <p:nvPr/>
        </p:nvGrpSpPr>
        <p:grpSpPr>
          <a:xfrm>
            <a:off x="0" y="6081867"/>
            <a:ext cx="790916" cy="776133"/>
            <a:chOff x="11084833" y="0"/>
            <a:chExt cx="790916" cy="776133"/>
          </a:xfrm>
        </p:grpSpPr>
        <p:sp>
          <p:nvSpPr>
            <p:cNvPr id="12" name="Prostokąt 11">
              <a:extLst>
                <a:ext uri="{FF2B5EF4-FFF2-40B4-BE49-F238E27FC236}">
                  <a16:creationId xmlns:a16="http://schemas.microsoft.com/office/drawing/2014/main" id="{B12510AA-9DEF-4E2D-84A0-D75157EC5B0A}"/>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3D45D8A7-CABB-92C3-CD7F-E980FF64333A}"/>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55</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79648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2C92D3-F70C-B09B-4C1B-DD12118580E3}"/>
              </a:ext>
            </a:extLst>
          </p:cNvPr>
          <p:cNvSpPr>
            <a:spLocks noGrp="1"/>
          </p:cNvSpPr>
          <p:nvPr>
            <p:ph type="title"/>
          </p:nvPr>
        </p:nvSpPr>
        <p:spPr>
          <a:xfrm>
            <a:off x="838200" y="661571"/>
            <a:ext cx="10515600" cy="1325563"/>
          </a:xfrm>
        </p:spPr>
        <p:txBody>
          <a:bodyPr>
            <a:no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B.4. Przedsięwzięcie MŚP dotyczy rozszerzenia lub dywersyfikacji działalności Wnioskodawcy (1 z 6):</a:t>
            </a:r>
          </a:p>
        </p:txBody>
      </p:sp>
      <p:sp>
        <p:nvSpPr>
          <p:cNvPr id="3" name="Symbol zastępczy zawartości 2">
            <a:extLst>
              <a:ext uri="{FF2B5EF4-FFF2-40B4-BE49-F238E27FC236}">
                <a16:creationId xmlns:a16="http://schemas.microsoft.com/office/drawing/2014/main" id="{422D8463-EC53-99BD-0890-23A456C476CA}"/>
              </a:ext>
            </a:extLst>
          </p:cNvPr>
          <p:cNvSpPr>
            <a:spLocks noGrp="1"/>
          </p:cNvSpPr>
          <p:nvPr>
            <p:ph idx="1"/>
          </p:nvPr>
        </p:nvSpPr>
        <p:spPr>
          <a:xfrm>
            <a:off x="838200" y="2083881"/>
            <a:ext cx="10515600" cy="4351338"/>
          </a:xfrm>
        </p:spPr>
        <p:txBody>
          <a:bodyPr>
            <a:norm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W ramach oceny sprawdzeniu podlega czy:</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1.	Wnioskodawca zaplanował działania, które przyczynią się do zwiększenia odporności przedsiębiorstwa na sytuacje kryzysowe (np. powodujące istotną zmianę dla przedsiębiorstwa lub branży), a rozszerzenie lub dywersyfikacja prowadzonej działalności przyczyni się do pozyskania szerszej grupy klientów dla oferowanych produktów i usług lub do wejścia i zaangażowania przedsiębiorstwa w nowe obszary działania, w tym w nowe technologie lub rynki w ramach sektora hotelarstwo, gastronomia (HoReCa), turystyka, kultura (0 pkt albo 1 pkt).</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Odporność oznacza zdolność do stawienia czoła wstrząsom gospodarczym, społecznym i środowiskowym lub utrzymującym się zmianom strukturalnym w sposób sprawiedliwy, zrównoważony i sprzyjający włączeniu społecznemu.</a:t>
            </a:r>
          </a:p>
          <a:p>
            <a:pPr marL="0" indent="0">
              <a:buNone/>
            </a:pPr>
            <a:endParaRPr lang="pl-PL" dirty="0"/>
          </a:p>
        </p:txBody>
      </p:sp>
      <p:grpSp>
        <p:nvGrpSpPr>
          <p:cNvPr id="4" name="Grupa 3">
            <a:extLst>
              <a:ext uri="{FF2B5EF4-FFF2-40B4-BE49-F238E27FC236}">
                <a16:creationId xmlns:a16="http://schemas.microsoft.com/office/drawing/2014/main" id="{7C5A2F06-4336-2E8F-44F8-71CD28F6F114}"/>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832C1947-174E-CE30-90C6-13FF5534D9DD}"/>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8BFAF8C1-64F4-1F0A-3E45-7B8303B29EC7}"/>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3A180CE5-801E-5EED-BF28-BCC3568804DF}"/>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4B2D497E-E341-E6DA-7740-18DF25F6667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4F8EF8E8-4B02-89DB-7E1B-3DB4A4E7577E}"/>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3DCECB45-EF9F-9AA7-E37B-1128B1E925F7}"/>
              </a:ext>
            </a:extLst>
          </p:cNvPr>
          <p:cNvGrpSpPr/>
          <p:nvPr/>
        </p:nvGrpSpPr>
        <p:grpSpPr>
          <a:xfrm>
            <a:off x="-9367" y="6081867"/>
            <a:ext cx="790916" cy="776133"/>
            <a:chOff x="11084833" y="0"/>
            <a:chExt cx="790916" cy="776133"/>
          </a:xfrm>
        </p:grpSpPr>
        <p:sp>
          <p:nvSpPr>
            <p:cNvPr id="11" name="Prostokąt 10">
              <a:extLst>
                <a:ext uri="{FF2B5EF4-FFF2-40B4-BE49-F238E27FC236}">
                  <a16:creationId xmlns:a16="http://schemas.microsoft.com/office/drawing/2014/main" id="{F61ACE9A-6BFB-09EA-BFE1-8C0301046679}"/>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ole tekstowe 11">
              <a:extLst>
                <a:ext uri="{FF2B5EF4-FFF2-40B4-BE49-F238E27FC236}">
                  <a16:creationId xmlns:a16="http://schemas.microsoft.com/office/drawing/2014/main" id="{57F575BA-4018-15C9-0449-D19BA1EDA125}"/>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56</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34173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99527D-61D0-23F3-1DA1-EB8A0FE37626}"/>
              </a:ext>
            </a:extLst>
          </p:cNvPr>
          <p:cNvSpPr>
            <a:spLocks noGrp="1"/>
          </p:cNvSpPr>
          <p:nvPr>
            <p:ph type="title"/>
          </p:nvPr>
        </p:nvSpPr>
        <p:spPr>
          <a:xfrm>
            <a:off x="838201" y="720294"/>
            <a:ext cx="10515600" cy="1325563"/>
          </a:xfrm>
        </p:spPr>
        <p:txBody>
          <a:bodyPr>
            <a:no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B.4. Przedsięwzięcie MŚP dotyczy rozszerzenia lub dywersyfikacji działalności Wnioskodawcy (2 z 6):</a:t>
            </a:r>
          </a:p>
        </p:txBody>
      </p:sp>
      <p:grpSp>
        <p:nvGrpSpPr>
          <p:cNvPr id="4" name="Grupa 3">
            <a:extLst>
              <a:ext uri="{FF2B5EF4-FFF2-40B4-BE49-F238E27FC236}">
                <a16:creationId xmlns:a16="http://schemas.microsoft.com/office/drawing/2014/main" id="{900BCF32-BF94-3CD5-FA40-C292D542BCDF}"/>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2A5FB4AE-2564-D283-48A4-6149F2D440ED}"/>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685087D5-6870-D93A-CE78-F024F808871E}"/>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D0E7256B-3936-9F54-5744-90B9800C357A}"/>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F7443BBA-1E88-989A-914D-AF49B9A32B17}"/>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0F6062F1-C436-1D8D-45A2-11B44250651C}"/>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6C4EFD70-AC9D-3029-E192-3D080AD317FB}"/>
              </a:ext>
            </a:extLst>
          </p:cNvPr>
          <p:cNvPicPr>
            <a:picLocks noChangeAspect="1"/>
          </p:cNvPicPr>
          <p:nvPr/>
        </p:nvPicPr>
        <p:blipFill rotWithShape="1">
          <a:blip r:embed="rId2"/>
          <a:srcRect l="39040" t="27634" r="6906" b="36055"/>
          <a:stretch/>
        </p:blipFill>
        <p:spPr>
          <a:xfrm>
            <a:off x="-1" y="4753531"/>
            <a:ext cx="2529445" cy="2124490"/>
          </a:xfrm>
          <a:prstGeom prst="rect">
            <a:avLst/>
          </a:prstGeom>
        </p:spPr>
      </p:pic>
      <p:sp>
        <p:nvSpPr>
          <p:cNvPr id="3" name="Symbol zastępczy zawartości 2">
            <a:extLst>
              <a:ext uri="{FF2B5EF4-FFF2-40B4-BE49-F238E27FC236}">
                <a16:creationId xmlns:a16="http://schemas.microsoft.com/office/drawing/2014/main" id="{B75207AB-BA9E-C60A-2DB8-E5A4A892A4FC}"/>
              </a:ext>
            </a:extLst>
          </p:cNvPr>
          <p:cNvSpPr>
            <a:spLocks noGrp="1"/>
          </p:cNvSpPr>
          <p:nvPr>
            <p:ph idx="1"/>
          </p:nvPr>
        </p:nvSpPr>
        <p:spPr>
          <a:xfrm>
            <a:off x="838201" y="2288616"/>
            <a:ext cx="10015846" cy="3031529"/>
          </a:xfrm>
        </p:spPr>
        <p:txBody>
          <a:bodyPr>
            <a:normAutofit fontScale="77500" lnSpcReduction="20000"/>
          </a:bodyPr>
          <a:lstStyle/>
          <a:p>
            <a:pPr marL="0" indent="0">
              <a:lnSpc>
                <a:spcPct val="150000"/>
              </a:lnSpc>
              <a:buNone/>
            </a:pPr>
            <a:r>
              <a:rPr lang="pl-PL" sz="2300" dirty="0">
                <a:latin typeface="Lato" panose="020F0502020204030203" pitchFamily="34" charset="0"/>
                <a:ea typeface="Lato" panose="020F0502020204030203" pitchFamily="34" charset="0"/>
                <a:cs typeface="Lato" panose="020F0502020204030203" pitchFamily="34" charset="0"/>
              </a:rPr>
              <a:t>2.	Wnioskodawca ubiega się o wsparcie przedsięwzięcia MŚP, którego celem jest rozszerzenie lub dywersyfikacja prowadzonej działalności, w szczególności poprzez:</a:t>
            </a:r>
          </a:p>
          <a:p>
            <a:pPr marL="360000" indent="0">
              <a:lnSpc>
                <a:spcPct val="150000"/>
              </a:lnSpc>
              <a:buNone/>
            </a:pPr>
            <a:r>
              <a:rPr lang="pl-PL" sz="2300" dirty="0">
                <a:latin typeface="Lato" panose="020F0502020204030203" pitchFamily="34" charset="0"/>
                <a:ea typeface="Lato" panose="020F0502020204030203" pitchFamily="34" charset="0"/>
                <a:cs typeface="Lato" panose="020F0502020204030203" pitchFamily="34" charset="0"/>
              </a:rPr>
              <a:t>2.1)	unowocześnienie bazy usługowej lub produkcyjnej,</a:t>
            </a:r>
          </a:p>
          <a:p>
            <a:pPr marL="360000" indent="0">
              <a:lnSpc>
                <a:spcPct val="150000"/>
              </a:lnSpc>
              <a:buNone/>
            </a:pPr>
            <a:r>
              <a:rPr lang="pl-PL" sz="2300" dirty="0">
                <a:latin typeface="Lato" panose="020F0502020204030203" pitchFamily="34" charset="0"/>
                <a:ea typeface="Lato" panose="020F0502020204030203" pitchFamily="34" charset="0"/>
                <a:cs typeface="Lato" panose="020F0502020204030203" pitchFamily="34" charset="0"/>
              </a:rPr>
              <a:t>2.2)	zmianę sposobu produkcji lub dostarczania produktów lub usług,</a:t>
            </a:r>
          </a:p>
          <a:p>
            <a:pPr marL="360000" indent="0">
              <a:lnSpc>
                <a:spcPct val="150000"/>
              </a:lnSpc>
              <a:buNone/>
            </a:pPr>
            <a:r>
              <a:rPr lang="pl-PL" sz="2300" dirty="0">
                <a:latin typeface="Lato" panose="020F0502020204030203" pitchFamily="34" charset="0"/>
                <a:ea typeface="Lato" panose="020F0502020204030203" pitchFamily="34" charset="0"/>
                <a:cs typeface="Lato" panose="020F0502020204030203" pitchFamily="34" charset="0"/>
              </a:rPr>
              <a:t>2.3)	zmiany w asortymencie produktów lub usług będących w ofercie Wnioskodawcy,</a:t>
            </a:r>
          </a:p>
          <a:p>
            <a:pPr marL="360000" indent="0">
              <a:lnSpc>
                <a:spcPct val="150000"/>
              </a:lnSpc>
              <a:buNone/>
            </a:pPr>
            <a:r>
              <a:rPr lang="pl-PL" sz="2300" dirty="0">
                <a:latin typeface="Lato" panose="020F0502020204030203" pitchFamily="34" charset="0"/>
                <a:ea typeface="Lato" panose="020F0502020204030203" pitchFamily="34" charset="0"/>
                <a:cs typeface="Lato" panose="020F0502020204030203" pitchFamily="34" charset="0"/>
              </a:rPr>
              <a:t>2.4)	pozyskanie nowych dostawców, dystrybutorów lub usługodawców,</a:t>
            </a:r>
          </a:p>
          <a:p>
            <a:pPr marL="0" indent="0">
              <a:buNone/>
            </a:pPr>
            <a:endParaRPr lang="pl-PL" dirty="0"/>
          </a:p>
        </p:txBody>
      </p:sp>
      <p:grpSp>
        <p:nvGrpSpPr>
          <p:cNvPr id="11" name="Grupa 10">
            <a:extLst>
              <a:ext uri="{FF2B5EF4-FFF2-40B4-BE49-F238E27FC236}">
                <a16:creationId xmlns:a16="http://schemas.microsoft.com/office/drawing/2014/main" id="{D4FB9D1C-5656-3BB8-053B-8C2816D16327}"/>
              </a:ext>
            </a:extLst>
          </p:cNvPr>
          <p:cNvGrpSpPr/>
          <p:nvPr/>
        </p:nvGrpSpPr>
        <p:grpSpPr>
          <a:xfrm>
            <a:off x="10915405" y="0"/>
            <a:ext cx="790916" cy="776133"/>
            <a:chOff x="11084833" y="0"/>
            <a:chExt cx="790916" cy="776133"/>
          </a:xfrm>
        </p:grpSpPr>
        <p:sp>
          <p:nvSpPr>
            <p:cNvPr id="12" name="Prostokąt 11">
              <a:extLst>
                <a:ext uri="{FF2B5EF4-FFF2-40B4-BE49-F238E27FC236}">
                  <a16:creationId xmlns:a16="http://schemas.microsoft.com/office/drawing/2014/main" id="{AF6BDB6D-4F65-97B6-9CA9-B1E9B1A7B6DA}"/>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D793600D-09A5-A260-971D-895E6514D985}"/>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57</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945897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31DB1A-F095-6262-202E-B2FB4ABAFD78}"/>
              </a:ext>
            </a:extLst>
          </p:cNvPr>
          <p:cNvSpPr>
            <a:spLocks noGrp="1"/>
          </p:cNvSpPr>
          <p:nvPr>
            <p:ph type="title"/>
          </p:nvPr>
        </p:nvSpPr>
        <p:spPr>
          <a:xfrm>
            <a:off x="838200" y="778221"/>
            <a:ext cx="10515600" cy="1325563"/>
          </a:xfrm>
        </p:spPr>
        <p:txBody>
          <a:bodyPr>
            <a:noAutofit/>
          </a:bodyPr>
          <a:lstStyle/>
          <a:p>
            <a:r>
              <a:rPr kumimoji="0" lang="pl-PL" sz="30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Kryterium merytoryczne: B.4. Przedsięwzięcie MŚP dotyczy rozszerzenia lub dywersyfikacji działalności Wnioskodawcy (3 z 6):</a:t>
            </a:r>
            <a:endParaRPr lang="pl-PL" sz="3000" dirty="0"/>
          </a:p>
        </p:txBody>
      </p:sp>
      <p:grpSp>
        <p:nvGrpSpPr>
          <p:cNvPr id="4" name="Grupa 3">
            <a:extLst>
              <a:ext uri="{FF2B5EF4-FFF2-40B4-BE49-F238E27FC236}">
                <a16:creationId xmlns:a16="http://schemas.microsoft.com/office/drawing/2014/main" id="{04C0BCAD-8507-4735-2F0A-36741B4525FF}"/>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C7411377-8C75-2FD7-B6AA-BFD7D0409A53}"/>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FDB9A97C-3BA9-0201-2578-2EF98FB9B096}"/>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416B26E4-8D42-6B27-7FF2-422BB4304D81}"/>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0BB20FA8-346C-A4F0-BE03-6A7422192085}"/>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1770651B-D897-EFAC-6916-2505C030A7B3}"/>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DF64313C-61B3-2187-0DC3-75D85FCCEF4C}"/>
              </a:ext>
            </a:extLst>
          </p:cNvPr>
          <p:cNvPicPr>
            <a:picLocks noChangeAspect="1"/>
          </p:cNvPicPr>
          <p:nvPr/>
        </p:nvPicPr>
        <p:blipFill rotWithShape="1">
          <a:blip r:embed="rId2"/>
          <a:srcRect l="39040" t="27634" r="6906" b="36055"/>
          <a:stretch/>
        </p:blipFill>
        <p:spPr>
          <a:xfrm>
            <a:off x="0" y="4593949"/>
            <a:ext cx="2719446" cy="2284072"/>
          </a:xfrm>
          <a:prstGeom prst="rect">
            <a:avLst/>
          </a:prstGeom>
        </p:spPr>
      </p:pic>
      <p:sp>
        <p:nvSpPr>
          <p:cNvPr id="3" name="Symbol zastępczy zawartości 2">
            <a:extLst>
              <a:ext uri="{FF2B5EF4-FFF2-40B4-BE49-F238E27FC236}">
                <a16:creationId xmlns:a16="http://schemas.microsoft.com/office/drawing/2014/main" id="{6DD1893B-BF40-02BC-58B7-D62D4A965CC8}"/>
              </a:ext>
            </a:extLst>
          </p:cNvPr>
          <p:cNvSpPr>
            <a:spLocks noGrp="1"/>
          </p:cNvSpPr>
          <p:nvPr>
            <p:ph idx="1"/>
          </p:nvPr>
        </p:nvSpPr>
        <p:spPr>
          <a:xfrm>
            <a:off x="838200" y="2215854"/>
            <a:ext cx="10515600" cy="3126385"/>
          </a:xfrm>
        </p:spPr>
        <p:txBody>
          <a:bodyPr/>
          <a:lstStyle/>
          <a:p>
            <a:pPr marL="36000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2.5)	zwiększenie grupy potencjalnych odbiorców,</a:t>
            </a:r>
          </a:p>
          <a:p>
            <a:pPr marL="36000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2.6)	wdrożenie metod odmiennych od dotychczas stosowanych metod produkcji lub zastosowanie rozwiązań nowszych niż dotychczas stosowane, zapewniających w szczególności niższe niż dotychczas koszty stosowania rozwiązania, lub niższe niż dotychczas zużycie zasobów, lub materiałów lub energii, lub niższe niż dotychczas obciążenie dla środowiska, np. mniej będzie wytwarzanych odpadów, albo będą one efektywniej wykorzystane, itp.</a:t>
            </a:r>
          </a:p>
          <a:p>
            <a:pPr marL="0" indent="0">
              <a:buNone/>
            </a:pPr>
            <a:endParaRPr lang="pl-PL" dirty="0"/>
          </a:p>
        </p:txBody>
      </p:sp>
      <p:grpSp>
        <p:nvGrpSpPr>
          <p:cNvPr id="11" name="Grupa 10">
            <a:extLst>
              <a:ext uri="{FF2B5EF4-FFF2-40B4-BE49-F238E27FC236}">
                <a16:creationId xmlns:a16="http://schemas.microsoft.com/office/drawing/2014/main" id="{744E0B17-9395-D0D8-0944-1C7237C0E79C}"/>
              </a:ext>
            </a:extLst>
          </p:cNvPr>
          <p:cNvGrpSpPr/>
          <p:nvPr/>
        </p:nvGrpSpPr>
        <p:grpSpPr>
          <a:xfrm>
            <a:off x="10958342" y="2088"/>
            <a:ext cx="790916" cy="776133"/>
            <a:chOff x="11084833" y="0"/>
            <a:chExt cx="790916" cy="776133"/>
          </a:xfrm>
        </p:grpSpPr>
        <p:sp>
          <p:nvSpPr>
            <p:cNvPr id="12" name="Prostokąt 11">
              <a:extLst>
                <a:ext uri="{FF2B5EF4-FFF2-40B4-BE49-F238E27FC236}">
                  <a16:creationId xmlns:a16="http://schemas.microsoft.com/office/drawing/2014/main" id="{CE61FF9B-0A51-F055-2530-3668397899BA}"/>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CC1E0644-B955-D8C4-B5FB-4816C15E7739}"/>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58</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6397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34B6F52-9CDA-DE98-7382-49B518FEBB56}"/>
              </a:ext>
            </a:extLst>
          </p:cNvPr>
          <p:cNvPicPr>
            <a:picLocks noChangeAspect="1"/>
          </p:cNvPicPr>
          <p:nvPr/>
        </p:nvPicPr>
        <p:blipFill rotWithShape="1">
          <a:blip r:embed="rId2"/>
          <a:srcRect l="19126" t="46444" r="26820" b="17245"/>
          <a:stretch/>
        </p:blipFill>
        <p:spPr>
          <a:xfrm>
            <a:off x="8118698" y="1929"/>
            <a:ext cx="4073302" cy="3396571"/>
          </a:xfrm>
          <a:prstGeom prst="rect">
            <a:avLst/>
          </a:prstGeom>
        </p:spPr>
      </p:pic>
      <p:grpSp>
        <p:nvGrpSpPr>
          <p:cNvPr id="7" name="Grupa 6">
            <a:extLst>
              <a:ext uri="{FF2B5EF4-FFF2-40B4-BE49-F238E27FC236}">
                <a16:creationId xmlns:a16="http://schemas.microsoft.com/office/drawing/2014/main" id="{D3EA349A-E922-0F47-9698-658CC51FF667}"/>
              </a:ext>
            </a:extLst>
          </p:cNvPr>
          <p:cNvGrpSpPr/>
          <p:nvPr/>
        </p:nvGrpSpPr>
        <p:grpSpPr>
          <a:xfrm>
            <a:off x="0" y="409037"/>
            <a:ext cx="3093457" cy="142043"/>
            <a:chOff x="3653572" y="438181"/>
            <a:chExt cx="3093457" cy="142043"/>
          </a:xfrm>
        </p:grpSpPr>
        <p:cxnSp>
          <p:nvCxnSpPr>
            <p:cNvPr id="8" name="Łącznik prosty 7">
              <a:extLst>
                <a:ext uri="{FF2B5EF4-FFF2-40B4-BE49-F238E27FC236}">
                  <a16:creationId xmlns:a16="http://schemas.microsoft.com/office/drawing/2014/main" id="{B6DD5E2B-32C8-AE41-ABDC-887C9A6BCC6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95B4A8F9-1ABB-2D42-B28E-C47E2CAC302D}"/>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835CA860-2B38-884A-9DE1-4F08841CD6B2}"/>
              </a:ext>
            </a:extLst>
          </p:cNvPr>
          <p:cNvGrpSpPr/>
          <p:nvPr/>
        </p:nvGrpSpPr>
        <p:grpSpPr>
          <a:xfrm rot="10800000">
            <a:off x="5679928" y="6288055"/>
            <a:ext cx="6512072" cy="142043"/>
            <a:chOff x="234957" y="435006"/>
            <a:chExt cx="6512072" cy="142043"/>
          </a:xfrm>
        </p:grpSpPr>
        <p:cxnSp>
          <p:nvCxnSpPr>
            <p:cNvPr id="12" name="Łącznik prosty 11">
              <a:extLst>
                <a:ext uri="{FF2B5EF4-FFF2-40B4-BE49-F238E27FC236}">
                  <a16:creationId xmlns:a16="http://schemas.microsoft.com/office/drawing/2014/main" id="{379EDD51-92B9-2E43-A4A4-09B12143FC9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869912BE-180A-C84D-AF06-15DD8F871ADB}"/>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14" name="pole tekstowe 13">
            <a:extLst>
              <a:ext uri="{FF2B5EF4-FFF2-40B4-BE49-F238E27FC236}">
                <a16:creationId xmlns:a16="http://schemas.microsoft.com/office/drawing/2014/main" id="{68CAAE60-1F55-C94D-9758-17145BCD2237}"/>
              </a:ext>
            </a:extLst>
          </p:cNvPr>
          <p:cNvSpPr txBox="1"/>
          <p:nvPr/>
        </p:nvSpPr>
        <p:spPr>
          <a:xfrm>
            <a:off x="430090" y="6128245"/>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rPr>
              <a:t>03</a:t>
            </a:r>
          </a:p>
        </p:txBody>
      </p:sp>
      <p:grpSp>
        <p:nvGrpSpPr>
          <p:cNvPr id="2" name="Grupa 1">
            <a:extLst>
              <a:ext uri="{FF2B5EF4-FFF2-40B4-BE49-F238E27FC236}">
                <a16:creationId xmlns:a16="http://schemas.microsoft.com/office/drawing/2014/main" id="{41F586F7-037A-A742-9637-3AAA8F59FDD0}"/>
              </a:ext>
            </a:extLst>
          </p:cNvPr>
          <p:cNvGrpSpPr/>
          <p:nvPr/>
        </p:nvGrpSpPr>
        <p:grpSpPr>
          <a:xfrm>
            <a:off x="950653" y="1019947"/>
            <a:ext cx="10198004" cy="1363626"/>
            <a:chOff x="949386" y="776265"/>
            <a:chExt cx="10198004" cy="1363626"/>
          </a:xfrm>
        </p:grpSpPr>
        <p:sp>
          <p:nvSpPr>
            <p:cNvPr id="10" name="pole tekstowe 9">
              <a:extLst>
                <a:ext uri="{FF2B5EF4-FFF2-40B4-BE49-F238E27FC236}">
                  <a16:creationId xmlns:a16="http://schemas.microsoft.com/office/drawing/2014/main" id="{5D3A8089-1B7D-3E4E-94CC-79B9ADA6F8EC}"/>
                </a:ext>
              </a:extLst>
            </p:cNvPr>
            <p:cNvSpPr txBox="1"/>
            <p:nvPr/>
          </p:nvSpPr>
          <p:spPr>
            <a:xfrm>
              <a:off x="1761634" y="776265"/>
              <a:ext cx="554354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Partner – województwo podkarpackie</a:t>
              </a:r>
            </a:p>
          </p:txBody>
        </p:sp>
        <p:sp>
          <p:nvSpPr>
            <p:cNvPr id="17" name="pole tekstowe 16">
              <a:extLst>
                <a:ext uri="{FF2B5EF4-FFF2-40B4-BE49-F238E27FC236}">
                  <a16:creationId xmlns:a16="http://schemas.microsoft.com/office/drawing/2014/main" id="{021924C2-E91A-C44D-A899-DE079754372F}"/>
                </a:ext>
              </a:extLst>
            </p:cNvPr>
            <p:cNvSpPr txBox="1"/>
            <p:nvPr/>
          </p:nvSpPr>
          <p:spPr>
            <a:xfrm>
              <a:off x="949386" y="1728303"/>
              <a:ext cx="10198004" cy="411588"/>
            </a:xfrm>
            <a:prstGeom prst="rect">
              <a:avLst/>
            </a:prstGeom>
            <a:noFill/>
          </p:spPr>
          <p:txBody>
            <a:bodyPr wrap="square" rtlCol="0">
              <a:spAutoFit/>
            </a:bodyPr>
            <a:lstStyle/>
            <a:p>
              <a:pPr marL="0" marR="0" lvl="0" indent="0" algn="l" defTabSz="914400" rtl="0" eaLnBrk="1" fontAlgn="auto" latinLnBrk="0" hangingPunct="1">
                <a:lnSpc>
                  <a:spcPct val="130000"/>
                </a:lnSpc>
                <a:spcBef>
                  <a:spcPts val="1200"/>
                </a:spcBef>
                <a:spcAft>
                  <a:spcPts val="0"/>
                </a:spcAft>
                <a:buClr>
                  <a:prstClr val="black"/>
                </a:buClr>
                <a:buSzPts val="1100"/>
                <a:buFont typeface="Arial"/>
                <a:buNone/>
                <a:tabLst/>
                <a:defRPr/>
              </a:pPr>
              <a:endPar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sym typeface="Calibri"/>
              </a:endParaRPr>
            </a:p>
          </p:txBody>
        </p:sp>
      </p:grpSp>
      <p:grpSp>
        <p:nvGrpSpPr>
          <p:cNvPr id="15" name="Grupa 14">
            <a:extLst>
              <a:ext uri="{FF2B5EF4-FFF2-40B4-BE49-F238E27FC236}">
                <a16:creationId xmlns:a16="http://schemas.microsoft.com/office/drawing/2014/main" id="{67F972B8-A010-8848-A004-750EF5A0CC87}"/>
              </a:ext>
            </a:extLst>
          </p:cNvPr>
          <p:cNvGrpSpPr/>
          <p:nvPr/>
        </p:nvGrpSpPr>
        <p:grpSpPr>
          <a:xfrm>
            <a:off x="0" y="6086422"/>
            <a:ext cx="790916" cy="776133"/>
            <a:chOff x="11084833" y="0"/>
            <a:chExt cx="790916" cy="776133"/>
          </a:xfrm>
        </p:grpSpPr>
        <p:sp>
          <p:nvSpPr>
            <p:cNvPr id="16" name="Prostokąt 15">
              <a:extLst>
                <a:ext uri="{FF2B5EF4-FFF2-40B4-BE49-F238E27FC236}">
                  <a16:creationId xmlns:a16="http://schemas.microsoft.com/office/drawing/2014/main" id="{42A92E1D-1D00-D046-B593-D97D4EE75EC8}"/>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pole tekstowe 17">
              <a:extLst>
                <a:ext uri="{FF2B5EF4-FFF2-40B4-BE49-F238E27FC236}">
                  <a16:creationId xmlns:a16="http://schemas.microsoft.com/office/drawing/2014/main" id="{9A6B33CA-8DE2-2D4B-9289-E71CFB3E25C8}"/>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rPr>
                <a:t>05</a:t>
              </a:r>
            </a:p>
          </p:txBody>
        </p:sp>
      </p:grpSp>
      <p:sp>
        <p:nvSpPr>
          <p:cNvPr id="21" name="pole tekstowe 20">
            <a:extLst>
              <a:ext uri="{FF2B5EF4-FFF2-40B4-BE49-F238E27FC236}">
                <a16:creationId xmlns:a16="http://schemas.microsoft.com/office/drawing/2014/main" id="{C97168CF-A994-D688-0EC4-7740667DD814}"/>
              </a:ext>
            </a:extLst>
          </p:cNvPr>
          <p:cNvSpPr txBox="1"/>
          <p:nvPr/>
        </p:nvSpPr>
        <p:spPr>
          <a:xfrm>
            <a:off x="1755658" y="2521136"/>
            <a:ext cx="7700841"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rPr>
              <a:t>Rzeszowska Agencja Rozwoju Regionalnego 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rPr>
              <a:t>ul. Szopena 51, 35-959 Rzeszów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rPr>
              <a:t>17 86 76 217, </a:t>
            </a: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17 86 76 278 (w godz. od 9:00 do 14:00)</a:t>
            </a:r>
            <a:endPar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rPr>
              <a:t>www.rarr.rzeszow.pl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4" name="pole tekstowe 3">
            <a:extLst>
              <a:ext uri="{FF2B5EF4-FFF2-40B4-BE49-F238E27FC236}">
                <a16:creationId xmlns:a16="http://schemas.microsoft.com/office/drawing/2014/main" id="{58D5BDB8-44F5-CFD6-9F95-AECBE268E97C}"/>
              </a:ext>
            </a:extLst>
          </p:cNvPr>
          <p:cNvSpPr txBox="1"/>
          <p:nvPr/>
        </p:nvSpPr>
        <p:spPr>
          <a:xfrm>
            <a:off x="1755657" y="4624772"/>
            <a:ext cx="855528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Przyjmowanie interesariuszy (po wcześniejszym umówieniu):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pon. – pt.  w godz. od 9:00 do 15:30</a:t>
            </a:r>
            <a:endPar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562343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C8DEEF-4E3A-FA49-804C-FF4A1631F2FE}"/>
              </a:ext>
            </a:extLst>
          </p:cNvPr>
          <p:cNvSpPr>
            <a:spLocks noGrp="1"/>
          </p:cNvSpPr>
          <p:nvPr>
            <p:ph type="title"/>
          </p:nvPr>
        </p:nvSpPr>
        <p:spPr>
          <a:xfrm>
            <a:off x="838200" y="901042"/>
            <a:ext cx="10515600" cy="1325563"/>
          </a:xfrm>
        </p:spPr>
        <p:txBody>
          <a:bodyPr>
            <a:no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B.4. Przedsięwzięcie MŚP dotyczy rozszerzenia lub dywersyfikacji działalności Wnioskodawcy (4 z 6):</a:t>
            </a:r>
          </a:p>
        </p:txBody>
      </p:sp>
      <p:grpSp>
        <p:nvGrpSpPr>
          <p:cNvPr id="4" name="Grupa 3">
            <a:extLst>
              <a:ext uri="{FF2B5EF4-FFF2-40B4-BE49-F238E27FC236}">
                <a16:creationId xmlns:a16="http://schemas.microsoft.com/office/drawing/2014/main" id="{7C158D43-27EB-9FAC-A40F-A5B15BE608B2}"/>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9AF46513-6041-88CC-79A1-1A30D70EDFD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306189F2-E342-BFD1-4573-8624223749C5}"/>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E4AAA42D-7B4E-F1DE-F65D-3A18703525A1}"/>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99C5A010-392D-69F2-E5BF-101C8AB6AEE7}"/>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E4E99D3E-73B8-B6AB-A2BF-7ADCCD540B65}"/>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2E5308FF-2835-DFC3-E407-D6381A522C3C}"/>
              </a:ext>
            </a:extLst>
          </p:cNvPr>
          <p:cNvPicPr>
            <a:picLocks noChangeAspect="1"/>
          </p:cNvPicPr>
          <p:nvPr/>
        </p:nvPicPr>
        <p:blipFill rotWithShape="1">
          <a:blip r:embed="rId2"/>
          <a:srcRect l="39040" t="27634" r="6906" b="36055"/>
          <a:stretch/>
        </p:blipFill>
        <p:spPr>
          <a:xfrm>
            <a:off x="-1" y="4593948"/>
            <a:ext cx="2719447" cy="2284073"/>
          </a:xfrm>
          <a:prstGeom prst="rect">
            <a:avLst/>
          </a:prstGeom>
        </p:spPr>
      </p:pic>
      <p:sp>
        <p:nvSpPr>
          <p:cNvPr id="3" name="Symbol zastępczy zawartości 2">
            <a:extLst>
              <a:ext uri="{FF2B5EF4-FFF2-40B4-BE49-F238E27FC236}">
                <a16:creationId xmlns:a16="http://schemas.microsoft.com/office/drawing/2014/main" id="{B85FBE73-2F76-7054-8C1A-EF51337ADCD7}"/>
              </a:ext>
            </a:extLst>
          </p:cNvPr>
          <p:cNvSpPr>
            <a:spLocks noGrp="1"/>
          </p:cNvSpPr>
          <p:nvPr>
            <p:ph idx="1"/>
          </p:nvPr>
        </p:nvSpPr>
        <p:spPr>
          <a:xfrm>
            <a:off x="838200" y="2556867"/>
            <a:ext cx="10515600" cy="2793876"/>
          </a:xfrm>
        </p:spPr>
        <p:txBody>
          <a:bodyPr>
            <a:normAutofit/>
          </a:bodyPr>
          <a:lstStyle/>
          <a:p>
            <a:pPr marL="0" indent="0">
              <a:lnSpc>
                <a:spcPct val="150000"/>
              </a:lnSpc>
              <a:buNone/>
            </a:pPr>
            <a:r>
              <a:rPr lang="pl-PL" sz="1900" dirty="0">
                <a:latin typeface="Lato" panose="020F0502020204030203" pitchFamily="34" charset="0"/>
                <a:ea typeface="Lato" panose="020F0502020204030203" pitchFamily="34" charset="0"/>
                <a:cs typeface="Lato" panose="020F0502020204030203" pitchFamily="34" charset="0"/>
              </a:rPr>
              <a:t>Przez rozszerzenie lub dywersyfikację prowadzonej działalności gospodarczej rozumiane jest wzmocnienie prowadzonej działalności przedsiębiorstwa, realizacja nowych projektów, jak również przejście z jednego profilu działalności na inny profil działalności w ramach sektorów hotelarstwo, gastronomia (HoReCa), turystyka lub kultura objętych w każdym przypadku kodami PKD wskazanymi w załączniku do Regulaminu wyboru przedsięwzięć MŚP.</a:t>
            </a:r>
          </a:p>
          <a:p>
            <a:pPr marL="0" indent="0">
              <a:buNone/>
            </a:pPr>
            <a:endParaRPr lang="pl-PL" dirty="0"/>
          </a:p>
        </p:txBody>
      </p:sp>
      <p:grpSp>
        <p:nvGrpSpPr>
          <p:cNvPr id="11" name="Grupa 10">
            <a:extLst>
              <a:ext uri="{FF2B5EF4-FFF2-40B4-BE49-F238E27FC236}">
                <a16:creationId xmlns:a16="http://schemas.microsoft.com/office/drawing/2014/main" id="{75725222-B099-1868-25F4-584A1A2724B3}"/>
              </a:ext>
            </a:extLst>
          </p:cNvPr>
          <p:cNvGrpSpPr/>
          <p:nvPr/>
        </p:nvGrpSpPr>
        <p:grpSpPr>
          <a:xfrm>
            <a:off x="10958342" y="-11875"/>
            <a:ext cx="790916" cy="776133"/>
            <a:chOff x="11084833" y="-38568"/>
            <a:chExt cx="790916" cy="776133"/>
          </a:xfrm>
        </p:grpSpPr>
        <p:sp>
          <p:nvSpPr>
            <p:cNvPr id="12" name="Prostokąt 11">
              <a:extLst>
                <a:ext uri="{FF2B5EF4-FFF2-40B4-BE49-F238E27FC236}">
                  <a16:creationId xmlns:a16="http://schemas.microsoft.com/office/drawing/2014/main" id="{A64D00AF-7A9B-08B8-99C6-0CD9DBE3ACCF}"/>
                </a:ext>
              </a:extLst>
            </p:cNvPr>
            <p:cNvSpPr/>
            <p:nvPr/>
          </p:nvSpPr>
          <p:spPr>
            <a:xfrm>
              <a:off x="11084833" y="-38568"/>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BDDE3B90-1920-B65D-8C78-FBF8608A6706}"/>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59</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289011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5FCAEC-1CD7-CF76-DD37-E43344B6166B}"/>
              </a:ext>
            </a:extLst>
          </p:cNvPr>
          <p:cNvSpPr>
            <a:spLocks noGrp="1"/>
          </p:cNvSpPr>
          <p:nvPr>
            <p:ph type="title"/>
          </p:nvPr>
        </p:nvSpPr>
        <p:spPr>
          <a:xfrm>
            <a:off x="838200" y="912026"/>
            <a:ext cx="10515600" cy="1325563"/>
          </a:xfrm>
        </p:spPr>
        <p:txBody>
          <a:bodyPr>
            <a:noAutofit/>
          </a:bodyPr>
          <a:lstStyle/>
          <a:p>
            <a:r>
              <a:rPr kumimoji="0" lang="pl-PL" sz="30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Kryterium merytoryczne: B.4. Przedsięwzięcie MŚP dotyczy rozszerzenia lub dywersyfikacji działalności Wnioskodawcy (5 z 6):</a:t>
            </a:r>
            <a:endParaRPr lang="pl-PL" sz="3000" dirty="0"/>
          </a:p>
        </p:txBody>
      </p:sp>
      <p:sp>
        <p:nvSpPr>
          <p:cNvPr id="3" name="Symbol zastępczy zawartości 2">
            <a:extLst>
              <a:ext uri="{FF2B5EF4-FFF2-40B4-BE49-F238E27FC236}">
                <a16:creationId xmlns:a16="http://schemas.microsoft.com/office/drawing/2014/main" id="{27128281-B728-1A38-5BBE-6F056E982A3E}"/>
              </a:ext>
            </a:extLst>
          </p:cNvPr>
          <p:cNvSpPr>
            <a:spLocks noGrp="1"/>
          </p:cNvSpPr>
          <p:nvPr>
            <p:ph idx="1"/>
          </p:nvPr>
        </p:nvSpPr>
        <p:spPr>
          <a:xfrm>
            <a:off x="838200" y="2308611"/>
            <a:ext cx="10515600" cy="4028910"/>
          </a:xfrm>
        </p:spPr>
        <p: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W przypadku, gdy w wyniku realizacji przedsięwzięcia MŚP Wnioskodawca będzie posiadał w swoim asortymencie nowe produkty lub usługi, muszą być one objęte kodami PKD działalności, które zostaną ujawnione w dokumentach rejestrowych najpóźniej w dacie zakończenia przedsięwzięcia MŚP. Weryfikacja nastąpi w oparciu o numery kodów PKD ujawnionych w KRS lub CEIDG lub w rejestrze REGON (0 pkt albo 1 pkt).</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Uwaga: Dywersyfikacja profilu działalności nie może powodować rezygnacji Wnioskodawcy z działalności w sektorze hotelarstwo, gastronomia (HoReCa), turystyka, kultura, tj. w zakresie wskazanych kodów PKD stanowiących załącznik do Regulaminu wyboru przedsięwzięć MŚP. </a:t>
            </a:r>
          </a:p>
          <a:p>
            <a:pPr marL="0" indent="0">
              <a:buNone/>
            </a:pPr>
            <a:endParaRPr lang="pl-PL" dirty="0"/>
          </a:p>
        </p:txBody>
      </p:sp>
      <p:grpSp>
        <p:nvGrpSpPr>
          <p:cNvPr id="4" name="Grupa 3">
            <a:extLst>
              <a:ext uri="{FF2B5EF4-FFF2-40B4-BE49-F238E27FC236}">
                <a16:creationId xmlns:a16="http://schemas.microsoft.com/office/drawing/2014/main" id="{296DBD9A-EDE7-BFB4-6BD6-7943869AA5F6}"/>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07E89057-BAD9-60E6-17E9-1513C31AF961}"/>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CA9DC75D-7F41-3B9E-909B-C257F2C6F4F9}"/>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8F74D68F-E9E2-6033-9745-901F05B7F997}"/>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4675B4C6-3E51-95DC-76C5-7C0A027FA182}"/>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E6021F74-B994-5552-89A9-75ED4E434BF8}"/>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417D188F-7650-8860-CDCE-C162014B3B2D}"/>
              </a:ext>
            </a:extLst>
          </p:cNvPr>
          <p:cNvGrpSpPr/>
          <p:nvPr/>
        </p:nvGrpSpPr>
        <p:grpSpPr>
          <a:xfrm>
            <a:off x="0" y="6081867"/>
            <a:ext cx="790916" cy="776133"/>
            <a:chOff x="11084833" y="0"/>
            <a:chExt cx="790916" cy="776133"/>
          </a:xfrm>
        </p:grpSpPr>
        <p:sp>
          <p:nvSpPr>
            <p:cNvPr id="11" name="Prostokąt 10">
              <a:extLst>
                <a:ext uri="{FF2B5EF4-FFF2-40B4-BE49-F238E27FC236}">
                  <a16:creationId xmlns:a16="http://schemas.microsoft.com/office/drawing/2014/main" id="{1D0EF69E-E15B-655B-F00B-11878AB40D1A}"/>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ole tekstowe 11">
              <a:extLst>
                <a:ext uri="{FF2B5EF4-FFF2-40B4-BE49-F238E27FC236}">
                  <a16:creationId xmlns:a16="http://schemas.microsoft.com/office/drawing/2014/main" id="{61E95E55-20B8-1B27-FDA8-8C199DF5E900}"/>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60</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20468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074716-C656-5C03-740B-885847F87175}"/>
              </a:ext>
            </a:extLst>
          </p:cNvPr>
          <p:cNvSpPr>
            <a:spLocks noGrp="1"/>
          </p:cNvSpPr>
          <p:nvPr>
            <p:ph type="title"/>
          </p:nvPr>
        </p:nvSpPr>
        <p:spPr>
          <a:xfrm>
            <a:off x="838200" y="915054"/>
            <a:ext cx="10515600" cy="1325563"/>
          </a:xfrm>
        </p:spPr>
        <p:txBody>
          <a:bodyPr>
            <a:no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B.4. Przedsięwzięcie MŚP dotyczy rozszerzenia lub dywersyfikacji działalności Wnioskodawcy (6 z 6):</a:t>
            </a:r>
          </a:p>
        </p:txBody>
      </p:sp>
      <p:sp>
        <p:nvSpPr>
          <p:cNvPr id="3" name="Symbol zastępczy zawartości 2">
            <a:extLst>
              <a:ext uri="{FF2B5EF4-FFF2-40B4-BE49-F238E27FC236}">
                <a16:creationId xmlns:a16="http://schemas.microsoft.com/office/drawing/2014/main" id="{C16F7FAB-0381-542A-E384-3E5547533C0D}"/>
              </a:ext>
            </a:extLst>
          </p:cNvPr>
          <p:cNvSpPr>
            <a:spLocks noGrp="1"/>
          </p:cNvSpPr>
          <p:nvPr>
            <p:ph idx="1"/>
          </p:nvPr>
        </p:nvSpPr>
        <p:spPr>
          <a:xfrm>
            <a:off x="838200" y="2301245"/>
            <a:ext cx="10515600" cy="4066128"/>
          </a:xfrm>
        </p:spPr>
        <p:txBody>
          <a:bodyPr>
            <a:normAutofit fontScale="85000" lnSpcReduction="10000"/>
          </a:bodyPr>
          <a:lstStyle/>
          <a:p>
            <a:pPr marL="0" indent="0">
              <a:lnSpc>
                <a:spcPct val="130000"/>
              </a:lnSpc>
              <a:buNone/>
            </a:pPr>
            <a:r>
              <a:rPr lang="pl-PL" sz="2100" dirty="0">
                <a:latin typeface="Lato" panose="020F0502020204030203" pitchFamily="34" charset="0"/>
                <a:ea typeface="Lato" panose="020F0502020204030203" pitchFamily="34" charset="0"/>
                <a:cs typeface="Lato" panose="020F0502020204030203" pitchFamily="34" charset="0"/>
              </a:rPr>
              <a:t>3.	Wnioskodawca wskazał jako cel przedsięwzięcia MŚP uruchomienie produkcji nowego produktu lub rozpoczęcie świadczenia nowej usługi. Wnioskodawca na zakończenie realizacji przedsięwzięcia MŚP musi dysponować gotowym produktem lub usługą – oznacza to zakończenie fazy testów lub badań, w wyniku których został opracowany produkt końcowy (0 pkt albo 1 pkt). </a:t>
            </a:r>
            <a:endParaRPr lang="pl-PL" sz="2100" b="1"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buNone/>
            </a:pPr>
            <a:r>
              <a:rPr lang="pl-PL" sz="2100" b="1" dirty="0">
                <a:latin typeface="Lato" panose="020F0502020204030203" pitchFamily="34" charset="0"/>
                <a:ea typeface="Lato" panose="020F0502020204030203" pitchFamily="34" charset="0"/>
                <a:cs typeface="Lato" panose="020F0502020204030203" pitchFamily="34" charset="0"/>
              </a:rPr>
              <a:t>Kryterium obligatoryjne. Wnioskodawca musi uzyskać wymaganą liczbę punktów w tym kryterium.</a:t>
            </a:r>
          </a:p>
          <a:p>
            <a:pPr marL="0" indent="0">
              <a:lnSpc>
                <a:spcPct val="130000"/>
              </a:lnSpc>
              <a:buNone/>
            </a:pPr>
            <a:r>
              <a:rPr lang="pl-PL" sz="2100" b="1" dirty="0">
                <a:latin typeface="Lato" panose="020F0502020204030203" pitchFamily="34" charset="0"/>
                <a:ea typeface="Lato" panose="020F0502020204030203" pitchFamily="34" charset="0"/>
                <a:cs typeface="Lato" panose="020F0502020204030203" pitchFamily="34" charset="0"/>
              </a:rPr>
              <a:t>Wymagana liczba punktów do uzyskania w kryterium: 3 pkt. </a:t>
            </a:r>
          </a:p>
          <a:p>
            <a:pPr marL="0" indent="0">
              <a:lnSpc>
                <a:spcPct val="130000"/>
              </a:lnSpc>
              <a:buNone/>
            </a:pPr>
            <a:endParaRPr lang="pl-PL" sz="600" b="1"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buNone/>
            </a:pPr>
            <a:r>
              <a:rPr lang="pl-PL" sz="2100" dirty="0">
                <a:latin typeface="Lato" panose="020F0502020204030203" pitchFamily="34" charset="0"/>
                <a:ea typeface="Lato" panose="020F0502020204030203" pitchFamily="34" charset="0"/>
                <a:cs typeface="Lato" panose="020F0502020204030203" pitchFamily="34" charset="0"/>
              </a:rPr>
              <a:t>UWAGA! W przypadku, gdy w ramach niniejszego kryterium przedsięwzięcie MŚP nie uzyska wymaganej punktacji, to wszystkie zaplanowane wydatki zostaną uznane za niekwalifikowalne i w kryterium B.6 przedsięwzięcie MŚP uzyska 0 punktów.</a:t>
            </a:r>
          </a:p>
        </p:txBody>
      </p:sp>
      <p:grpSp>
        <p:nvGrpSpPr>
          <p:cNvPr id="4" name="Grupa 3">
            <a:extLst>
              <a:ext uri="{FF2B5EF4-FFF2-40B4-BE49-F238E27FC236}">
                <a16:creationId xmlns:a16="http://schemas.microsoft.com/office/drawing/2014/main" id="{5A4D1061-6D11-A4BB-D529-07CB13D7D6DD}"/>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9859B102-CB4F-08F6-F08C-F390968CD688}"/>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26E782B4-9361-3618-76DE-48394B6713A0}"/>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152CF88B-161C-3549-25D4-3CCAD2738A56}"/>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F49B0D5F-BAA3-14FD-F117-B5A7686D9E83}"/>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38DBE9EC-9E5E-C06E-A955-614EB7902E41}"/>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33BE4BDD-F530-F578-5687-B025D3D9FEB0}"/>
              </a:ext>
            </a:extLst>
          </p:cNvPr>
          <p:cNvGrpSpPr/>
          <p:nvPr/>
        </p:nvGrpSpPr>
        <p:grpSpPr>
          <a:xfrm>
            <a:off x="-9367" y="6081867"/>
            <a:ext cx="790916" cy="776133"/>
            <a:chOff x="11084833" y="0"/>
            <a:chExt cx="790916" cy="776133"/>
          </a:xfrm>
        </p:grpSpPr>
        <p:sp>
          <p:nvSpPr>
            <p:cNvPr id="11" name="Prostokąt 10">
              <a:extLst>
                <a:ext uri="{FF2B5EF4-FFF2-40B4-BE49-F238E27FC236}">
                  <a16:creationId xmlns:a16="http://schemas.microsoft.com/office/drawing/2014/main" id="{7D8DBCFF-F27F-1905-7442-631CA7206CAD}"/>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ole tekstowe 11">
              <a:extLst>
                <a:ext uri="{FF2B5EF4-FFF2-40B4-BE49-F238E27FC236}">
                  <a16:creationId xmlns:a16="http://schemas.microsoft.com/office/drawing/2014/main" id="{A3D9384D-35A2-9E94-FB80-717A57A08F67}"/>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61</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920804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11CD22-64D2-B548-CEB4-715A4EFE716B}"/>
              </a:ext>
            </a:extLst>
          </p:cNvPr>
          <p:cNvSpPr>
            <a:spLocks noGrp="1"/>
          </p:cNvSpPr>
          <p:nvPr>
            <p:ph type="title"/>
          </p:nvPr>
        </p:nvSpPr>
        <p:spPr>
          <a:xfrm>
            <a:off x="838200" y="737136"/>
            <a:ext cx="10515600" cy="1325563"/>
          </a:xfrm>
        </p:spPr>
        <p:txBody>
          <a:bodyPr>
            <a:norm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B.5. Przedsięwzięcie MŚP obejmuje komponenty zgodne z celem Inwestycji (1 z 3):</a:t>
            </a:r>
          </a:p>
        </p:txBody>
      </p:sp>
      <p:grpSp>
        <p:nvGrpSpPr>
          <p:cNvPr id="4" name="Grupa 3">
            <a:extLst>
              <a:ext uri="{FF2B5EF4-FFF2-40B4-BE49-F238E27FC236}">
                <a16:creationId xmlns:a16="http://schemas.microsoft.com/office/drawing/2014/main" id="{3AA3A1B7-1541-7F9E-9B2B-711A2DB783A8}"/>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FA710926-19E0-613B-28BA-BE1A31D9EB3C}"/>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BA985BA4-355A-8FBD-8A10-F4A19A5F69B4}"/>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75657133-1F94-9C1A-6BB4-FA8B4166DC8B}"/>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F0209ACB-428B-1EE9-F206-75B5A505FACB}"/>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AB81B0A6-3ED0-AA90-B610-1A4C46B71F86}"/>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31BC1478-B924-C5F0-741C-D9D1B92C24EF}"/>
              </a:ext>
            </a:extLst>
          </p:cNvPr>
          <p:cNvPicPr>
            <a:picLocks noChangeAspect="1"/>
          </p:cNvPicPr>
          <p:nvPr/>
        </p:nvPicPr>
        <p:blipFill rotWithShape="1">
          <a:blip r:embed="rId2"/>
          <a:srcRect l="39040" t="27634" r="6906" b="36055"/>
          <a:stretch/>
        </p:blipFill>
        <p:spPr>
          <a:xfrm>
            <a:off x="0" y="4773480"/>
            <a:ext cx="2505694" cy="2104541"/>
          </a:xfrm>
          <a:prstGeom prst="rect">
            <a:avLst/>
          </a:prstGeom>
        </p:spPr>
      </p:pic>
      <p:sp>
        <p:nvSpPr>
          <p:cNvPr id="3" name="Symbol zastępczy zawartości 2">
            <a:extLst>
              <a:ext uri="{FF2B5EF4-FFF2-40B4-BE49-F238E27FC236}">
                <a16:creationId xmlns:a16="http://schemas.microsoft.com/office/drawing/2014/main" id="{317D68B8-7DAA-2142-9683-3D5C6D15E9ED}"/>
              </a:ext>
            </a:extLst>
          </p:cNvPr>
          <p:cNvSpPr>
            <a:spLocks noGrp="1"/>
          </p:cNvSpPr>
          <p:nvPr>
            <p:ph idx="1"/>
          </p:nvPr>
        </p:nvSpPr>
        <p:spPr>
          <a:xfrm>
            <a:off x="838200" y="2170010"/>
            <a:ext cx="10515600" cy="3255422"/>
          </a:xfrm>
        </p:spPr>
        <p:txBody>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W ramach oceny sprawdzeniu podlega, czy:</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1.	Zakres przedsięwzięcia MŚP obejmuje obligatoryjny komponent inwestycyjny, tzn. inwestycję w bazę usługową lub produkcyjną przedsiębiorcy, zgodny z zakresem wskazanym w Przewodniku kwalifikowalności wydatków stanowiącym załącznik do Regulaminu wyboru przedsięwzięć MŚP (0 pkt albo 1 pkt).</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2.	Wnioskodawca wykazał, że zaplanowane w ramach przedsięwzięcia MŚP działania przyczyniają się do osiągnięcia celu projektu i celów Inwestycji A1.2.1 KPO (0 pkt albo 1 pkt).</a:t>
            </a:r>
          </a:p>
        </p:txBody>
      </p:sp>
      <p:grpSp>
        <p:nvGrpSpPr>
          <p:cNvPr id="11" name="Grupa 10">
            <a:extLst>
              <a:ext uri="{FF2B5EF4-FFF2-40B4-BE49-F238E27FC236}">
                <a16:creationId xmlns:a16="http://schemas.microsoft.com/office/drawing/2014/main" id="{EC6AE4B4-9BDF-C0D5-39EA-A63F96EB2613}"/>
              </a:ext>
            </a:extLst>
          </p:cNvPr>
          <p:cNvGrpSpPr/>
          <p:nvPr/>
        </p:nvGrpSpPr>
        <p:grpSpPr>
          <a:xfrm>
            <a:off x="10958342" y="34714"/>
            <a:ext cx="790916" cy="776133"/>
            <a:chOff x="11084833" y="0"/>
            <a:chExt cx="790916" cy="776133"/>
          </a:xfrm>
        </p:grpSpPr>
        <p:sp>
          <p:nvSpPr>
            <p:cNvPr id="12" name="Prostokąt 11">
              <a:extLst>
                <a:ext uri="{FF2B5EF4-FFF2-40B4-BE49-F238E27FC236}">
                  <a16:creationId xmlns:a16="http://schemas.microsoft.com/office/drawing/2014/main" id="{98F09D52-3DBD-A812-7FAC-4E0AADFB0051}"/>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1F74A7CE-90CA-C602-154A-15C10505F1BC}"/>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62</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18241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9AB28D01-3D88-78A0-8A56-E9486047757D}"/>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10A6FFAD-434C-5CDE-28B6-1A088ECC909B}"/>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CD9148FF-E0BD-2F37-2BB9-4C7130E8901C}"/>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4EA99128-9ACC-2A09-A9D6-82D3FA03D8E8}"/>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403CD895-D769-5EA9-35D2-99D5A34C8172}"/>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EE91F999-E7C3-8A28-3C7E-D7CCAB325BC6}"/>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71A91FA7-3951-E0A4-E574-DEE77D2D8E54}"/>
              </a:ext>
            </a:extLst>
          </p:cNvPr>
          <p:cNvGrpSpPr/>
          <p:nvPr/>
        </p:nvGrpSpPr>
        <p:grpSpPr>
          <a:xfrm>
            <a:off x="-9367" y="6081867"/>
            <a:ext cx="790916" cy="776133"/>
            <a:chOff x="11084833" y="0"/>
            <a:chExt cx="790916" cy="776133"/>
          </a:xfrm>
        </p:grpSpPr>
        <p:sp>
          <p:nvSpPr>
            <p:cNvPr id="11" name="Prostokąt 10">
              <a:extLst>
                <a:ext uri="{FF2B5EF4-FFF2-40B4-BE49-F238E27FC236}">
                  <a16:creationId xmlns:a16="http://schemas.microsoft.com/office/drawing/2014/main" id="{355F5B93-0520-9F6B-D89A-2D80E3A17894}"/>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ole tekstowe 11">
              <a:extLst>
                <a:ext uri="{FF2B5EF4-FFF2-40B4-BE49-F238E27FC236}">
                  <a16:creationId xmlns:a16="http://schemas.microsoft.com/office/drawing/2014/main" id="{D1A66F47-1851-7088-AB24-B17CCE8A2AD8}"/>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63</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3" name="Obraz 12">
            <a:extLst>
              <a:ext uri="{FF2B5EF4-FFF2-40B4-BE49-F238E27FC236}">
                <a16:creationId xmlns:a16="http://schemas.microsoft.com/office/drawing/2014/main" id="{0EC96E02-E88A-158F-0630-268679043C63}"/>
              </a:ext>
            </a:extLst>
          </p:cNvPr>
          <p:cNvPicPr>
            <a:picLocks noChangeAspect="1"/>
          </p:cNvPicPr>
          <p:nvPr/>
        </p:nvPicPr>
        <p:blipFill rotWithShape="1">
          <a:blip r:embed="rId2"/>
          <a:srcRect l="19126" t="46444" r="26820" b="17245"/>
          <a:stretch/>
        </p:blipFill>
        <p:spPr>
          <a:xfrm>
            <a:off x="9166940" y="1929"/>
            <a:ext cx="3025060" cy="2522482"/>
          </a:xfrm>
          <a:prstGeom prst="rect">
            <a:avLst/>
          </a:prstGeom>
        </p:spPr>
      </p:pic>
      <p:sp>
        <p:nvSpPr>
          <p:cNvPr id="3" name="Symbol zastępczy zawartości 2">
            <a:extLst>
              <a:ext uri="{FF2B5EF4-FFF2-40B4-BE49-F238E27FC236}">
                <a16:creationId xmlns:a16="http://schemas.microsoft.com/office/drawing/2014/main" id="{B0EC5EAB-43C0-5E8B-81A1-286006FC1E03}"/>
              </a:ext>
            </a:extLst>
          </p:cNvPr>
          <p:cNvSpPr>
            <a:spLocks noGrp="1"/>
          </p:cNvSpPr>
          <p:nvPr>
            <p:ph idx="1"/>
          </p:nvPr>
        </p:nvSpPr>
        <p:spPr>
          <a:xfrm>
            <a:off x="838199" y="1825625"/>
            <a:ext cx="10869891" cy="4351338"/>
          </a:xfrm>
        </p:spPr>
        <p:txBody>
          <a:bodyPr>
            <a:no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3.	Zakres przedsięwzięcia MŚP obejmuje komponent:</a:t>
            </a:r>
          </a:p>
          <a:p>
            <a:pPr marL="36000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a)	doradczy, w ramach którego zaplanowano realizację usług doradczych o charakterze rozwojowym dla Wnioskodawcy, zgodny z zakresem wskazanym w Przewodniku kwalifikowalności wydatków stanowiącym załącznik do Regulaminu wyboru przedsięwzięć MŚP (0 pkt albo 1 pkt), </a:t>
            </a:r>
          </a:p>
          <a:p>
            <a:pPr marL="36000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lub</a:t>
            </a:r>
          </a:p>
          <a:p>
            <a:pPr marL="36000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b)	szkoleniowy, w ramach którego zaplanowano realizację usług szkoleniowych dla Wnioskodawcy i jego pracowników, zgodny z zakresem wskazanym w Przewodniku kwalifikowalności wydatków stanowiącym załącznik do Regulaminu wyboru przedsięwzięć MŚP (0 pkt albo 1 pkt).</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Komponent doradczy i szkoleniowy nie mogą łącznie przekroczyć 30% kwoty wnioskowanego wsparcia dla przedsięwzięcia MŚP. </a:t>
            </a:r>
          </a:p>
        </p:txBody>
      </p:sp>
      <p:sp>
        <p:nvSpPr>
          <p:cNvPr id="2" name="Tytuł 1">
            <a:extLst>
              <a:ext uri="{FF2B5EF4-FFF2-40B4-BE49-F238E27FC236}">
                <a16:creationId xmlns:a16="http://schemas.microsoft.com/office/drawing/2014/main" id="{E1B9ECD2-0819-0606-33CE-BFAE3BFBA595}"/>
              </a:ext>
            </a:extLst>
          </p:cNvPr>
          <p:cNvSpPr>
            <a:spLocks noGrp="1"/>
          </p:cNvSpPr>
          <p:nvPr>
            <p:ph type="title"/>
          </p:nvPr>
        </p:nvSpPr>
        <p:spPr/>
        <p:txBody>
          <a:bodyPr>
            <a:norm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B.5. Przedsięwzięcie MŚP obejmuje komponenty zgodne z celem Inwestycji (2 z 3):</a:t>
            </a:r>
          </a:p>
        </p:txBody>
      </p:sp>
    </p:spTree>
    <p:extLst>
      <p:ext uri="{BB962C8B-B14F-4D97-AF65-F5344CB8AC3E}">
        <p14:creationId xmlns:p14="http://schemas.microsoft.com/office/powerpoint/2010/main" val="1833346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D32CCB31-FBF9-8EBB-CCA9-A1E4BEE6BBC5}"/>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A2ABD6AC-673A-5031-835F-23C63A00E35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0EB13BC4-3EA6-C7D0-B409-9057B4017F33}"/>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29DF8DC4-AD4A-592E-A64A-5E19C3258D37}"/>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1CDEACE4-3DF2-FA21-8D3A-8BA2F17AF95B}"/>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3B51C005-ACAA-BAB5-FDB4-F422E164FA60}"/>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5CFB31F7-A0E7-26E0-7EFF-72ED3444DD71}"/>
              </a:ext>
            </a:extLst>
          </p:cNvPr>
          <p:cNvPicPr>
            <a:picLocks noChangeAspect="1"/>
          </p:cNvPicPr>
          <p:nvPr/>
        </p:nvPicPr>
        <p:blipFill rotWithShape="1">
          <a:blip r:embed="rId2"/>
          <a:srcRect l="19126" t="46444" r="26820" b="17245"/>
          <a:stretch/>
        </p:blipFill>
        <p:spPr>
          <a:xfrm>
            <a:off x="9168990" y="1929"/>
            <a:ext cx="3023009" cy="2520772"/>
          </a:xfrm>
          <a:prstGeom prst="rect">
            <a:avLst/>
          </a:prstGeom>
        </p:spPr>
      </p:pic>
      <p:sp>
        <p:nvSpPr>
          <p:cNvPr id="2" name="Tytuł 1">
            <a:extLst>
              <a:ext uri="{FF2B5EF4-FFF2-40B4-BE49-F238E27FC236}">
                <a16:creationId xmlns:a16="http://schemas.microsoft.com/office/drawing/2014/main" id="{5E324203-147D-D60B-F531-92F9798CDF33}"/>
              </a:ext>
            </a:extLst>
          </p:cNvPr>
          <p:cNvSpPr>
            <a:spLocks noGrp="1"/>
          </p:cNvSpPr>
          <p:nvPr>
            <p:ph type="title"/>
          </p:nvPr>
        </p:nvSpPr>
        <p:spPr/>
        <p:txBody>
          <a:bodyPr>
            <a:norm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B.5. Przedsięwzięcie MŚP obejmuje komponenty zgodne z celem Inwestycji (3 z 3):</a:t>
            </a:r>
          </a:p>
        </p:txBody>
      </p:sp>
      <p:sp>
        <p:nvSpPr>
          <p:cNvPr id="3" name="Symbol zastępczy zawartości 2">
            <a:extLst>
              <a:ext uri="{FF2B5EF4-FFF2-40B4-BE49-F238E27FC236}">
                <a16:creationId xmlns:a16="http://schemas.microsoft.com/office/drawing/2014/main" id="{17BE696C-AAF5-8B2A-1FB3-7E0225186AA9}"/>
              </a:ext>
            </a:extLst>
          </p:cNvPr>
          <p:cNvSpPr>
            <a:spLocks noGrp="1"/>
          </p:cNvSpPr>
          <p:nvPr>
            <p:ph idx="1"/>
          </p:nvPr>
        </p:nvSpPr>
        <p:spPr/>
        <p:txBody>
          <a:bodyPr>
            <a:norm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Kryterium obligatoryjne. Wnioskodawca musi uzyskać wymaganą liczbę punktów w tym kryterium w zakresie:</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1)	warunków w pkt 1 i 2 – po 1 pkt,</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2)	warunków w pkt 3 – dla spełnienia kryterium nie jest konieczne uzyskanie punktów w tym zakresie.</a:t>
            </a:r>
          </a:p>
          <a:p>
            <a:pPr marL="0" indent="0">
              <a:lnSpc>
                <a:spcPct val="130000"/>
              </a:lnSpc>
              <a:buNone/>
            </a:pPr>
            <a:r>
              <a:rPr lang="pl-PL" sz="1800" b="1" dirty="0">
                <a:latin typeface="Lato" panose="020F0502020204030203" pitchFamily="34" charset="0"/>
                <a:ea typeface="Lato" panose="020F0502020204030203" pitchFamily="34" charset="0"/>
                <a:cs typeface="Lato" panose="020F0502020204030203" pitchFamily="34" charset="0"/>
              </a:rPr>
              <a:t>Wymagana liczba punktów do uzyskania w kryterium: 2 pkt.</a:t>
            </a:r>
          </a:p>
          <a:p>
            <a:pPr marL="0" indent="0">
              <a:lnSpc>
                <a:spcPct val="130000"/>
              </a:lnSpc>
              <a:buNone/>
            </a:pPr>
            <a:r>
              <a:rPr lang="pl-PL" sz="1800" b="1" dirty="0">
                <a:latin typeface="Lato" panose="020F0502020204030203" pitchFamily="34" charset="0"/>
                <a:ea typeface="Lato" panose="020F0502020204030203" pitchFamily="34" charset="0"/>
                <a:cs typeface="Lato" panose="020F0502020204030203" pitchFamily="34" charset="0"/>
              </a:rPr>
              <a:t>Maksymalna liczba punktów do uzyskania w kryterium: 4 pkt.</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W przypadku, gdy w ramach niniejszego kryterium przedsięwzięcie MŚP nie uzyska wymaganej punktacji w zakresie warunków 1 i 2, wszystkie zaplanowane wydatki zostaną uznane za niekwalifikowalne i w kryterium B.6 projekt uzyska 0 punktów.</a:t>
            </a:r>
          </a:p>
        </p:txBody>
      </p:sp>
      <p:grpSp>
        <p:nvGrpSpPr>
          <p:cNvPr id="12" name="Grupa 11">
            <a:extLst>
              <a:ext uri="{FF2B5EF4-FFF2-40B4-BE49-F238E27FC236}">
                <a16:creationId xmlns:a16="http://schemas.microsoft.com/office/drawing/2014/main" id="{5A91EA49-6704-9077-AE7F-3B46DF2C8CFC}"/>
              </a:ext>
            </a:extLst>
          </p:cNvPr>
          <p:cNvGrpSpPr/>
          <p:nvPr/>
        </p:nvGrpSpPr>
        <p:grpSpPr>
          <a:xfrm>
            <a:off x="0" y="6081867"/>
            <a:ext cx="790916" cy="776133"/>
            <a:chOff x="11084833" y="0"/>
            <a:chExt cx="790916" cy="776133"/>
          </a:xfrm>
        </p:grpSpPr>
        <p:sp>
          <p:nvSpPr>
            <p:cNvPr id="13" name="Prostokąt 12">
              <a:extLst>
                <a:ext uri="{FF2B5EF4-FFF2-40B4-BE49-F238E27FC236}">
                  <a16:creationId xmlns:a16="http://schemas.microsoft.com/office/drawing/2014/main" id="{4B4E273C-ADE8-B77D-8F9B-31061E2DFE31}"/>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ole tekstowe 13">
              <a:extLst>
                <a:ext uri="{FF2B5EF4-FFF2-40B4-BE49-F238E27FC236}">
                  <a16:creationId xmlns:a16="http://schemas.microsoft.com/office/drawing/2014/main" id="{8C6C40BE-09CB-4A6B-D844-6777D2179B42}"/>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64</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903414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116641-6C20-9BE8-5236-5D99D3D08460}"/>
              </a:ext>
            </a:extLst>
          </p:cNvPr>
          <p:cNvSpPr>
            <a:spLocks noGrp="1"/>
          </p:cNvSpPr>
          <p:nvPr>
            <p:ph type="title"/>
          </p:nvPr>
        </p:nvSpPr>
        <p:spPr>
          <a:xfrm>
            <a:off x="838200" y="726248"/>
            <a:ext cx="10898171" cy="1325563"/>
          </a:xfrm>
        </p:spPr>
        <p:txBody>
          <a:bodyPr>
            <a:no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B.6. Wydatki w ramach przedsięwzięcia MŚP są kwalifikowalne (uzasadnione i racjonalne z punktu widzenia zakresu i celu przedsięwzięcia MŚP) oraz zgodne z obowiązującymi limitami (1 z 5):</a:t>
            </a:r>
          </a:p>
        </p:txBody>
      </p:sp>
      <p:sp>
        <p:nvSpPr>
          <p:cNvPr id="3" name="Symbol zastępczy zawartości 2">
            <a:extLst>
              <a:ext uri="{FF2B5EF4-FFF2-40B4-BE49-F238E27FC236}">
                <a16:creationId xmlns:a16="http://schemas.microsoft.com/office/drawing/2014/main" id="{DFAC5115-5486-6962-0C61-4AA37985B84B}"/>
              </a:ext>
            </a:extLst>
          </p:cNvPr>
          <p:cNvSpPr>
            <a:spLocks noGrp="1"/>
          </p:cNvSpPr>
          <p:nvPr>
            <p:ph idx="1"/>
          </p:nvPr>
        </p:nvSpPr>
        <p:spPr>
          <a:xfrm>
            <a:off x="838200" y="2304712"/>
            <a:ext cx="10515600" cy="3980518"/>
          </a:xfrm>
        </p:spPr>
        <p:txBody>
          <a:bodyPr>
            <a:normAutofit/>
          </a:bodyPr>
          <a:lstStyle/>
          <a:p>
            <a:pPr marL="0" indent="0">
              <a:lnSpc>
                <a:spcPct val="150000"/>
              </a:lnSpc>
              <a:buNone/>
            </a:pPr>
            <a:r>
              <a:rPr lang="pl-PL" sz="1700" dirty="0">
                <a:latin typeface="Lato" panose="020F0502020204030203" pitchFamily="34" charset="0"/>
                <a:ea typeface="Lato" panose="020F0502020204030203" pitchFamily="34" charset="0"/>
                <a:cs typeface="Lato" panose="020F0502020204030203" pitchFamily="34" charset="0"/>
              </a:rPr>
              <a:t>W ramach oceny sprawdzeniu podlega czy:</a:t>
            </a:r>
          </a:p>
          <a:p>
            <a:pPr marL="0" indent="0">
              <a:lnSpc>
                <a:spcPct val="150000"/>
              </a:lnSpc>
              <a:buNone/>
            </a:pPr>
            <a:r>
              <a:rPr lang="pl-PL" sz="1700" dirty="0">
                <a:latin typeface="Lato" panose="020F0502020204030203" pitchFamily="34" charset="0"/>
                <a:ea typeface="Lato" panose="020F0502020204030203" pitchFamily="34" charset="0"/>
                <a:cs typeface="Lato" panose="020F0502020204030203" pitchFamily="34" charset="0"/>
              </a:rPr>
              <a:t>1.	Wydatki są uzasadnione i racjonalne w stosunku do zaplanowanych przez Wnioskodawcę działań i celów przedsięwzięcia MŚP oraz celów określonych dla Inwestycji A1.2.1 KPO (0 pkt albo 1 pkt), tzn. że:</a:t>
            </a:r>
          </a:p>
          <a:p>
            <a:pPr marL="0" indent="0">
              <a:lnSpc>
                <a:spcPct val="150000"/>
              </a:lnSpc>
              <a:buNone/>
            </a:pPr>
            <a:r>
              <a:rPr lang="pl-PL" sz="1700" dirty="0">
                <a:latin typeface="Lato" panose="020F0502020204030203" pitchFamily="34" charset="0"/>
                <a:ea typeface="Lato" panose="020F0502020204030203" pitchFamily="34" charset="0"/>
                <a:cs typeface="Lato" panose="020F0502020204030203" pitchFamily="34" charset="0"/>
              </a:rPr>
              <a:t>a)	wydatki są niezbędne i bezpośrednio związane z realizacją działań zaplanowanych w przedsięwzięciu MŚP; Wnioskodawca jest zobowiązany wykazać konieczność poniesienia każdego wydatku i jego związek z planowanym przedsięwzięciem (wydatki są uzasadnione);</a:t>
            </a:r>
          </a:p>
          <a:p>
            <a:pPr marL="0" indent="0">
              <a:lnSpc>
                <a:spcPct val="150000"/>
              </a:lnSpc>
              <a:buNone/>
            </a:pPr>
            <a:r>
              <a:rPr lang="pl-PL" sz="1700" dirty="0">
                <a:latin typeface="Lato" panose="020F0502020204030203" pitchFamily="34" charset="0"/>
                <a:ea typeface="Lato" panose="020F0502020204030203" pitchFamily="34" charset="0"/>
                <a:cs typeface="Lato" panose="020F0502020204030203" pitchFamily="34" charset="0"/>
              </a:rPr>
              <a:t>b)	wysokość wydatków jest dostosowana do zakresu zaplanowanych działań i czynności realizowanych w ramach przedsięwzięcia MŚP; wydatki nie mogą być ani zawyżone, ani zaniżone (wydatki są racjonalne). </a:t>
            </a:r>
          </a:p>
        </p:txBody>
      </p:sp>
      <p:grpSp>
        <p:nvGrpSpPr>
          <p:cNvPr id="4" name="Grupa 3">
            <a:extLst>
              <a:ext uri="{FF2B5EF4-FFF2-40B4-BE49-F238E27FC236}">
                <a16:creationId xmlns:a16="http://schemas.microsoft.com/office/drawing/2014/main" id="{09E41A1E-6169-87E4-8584-7821262AC907}"/>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52B2EA63-9617-5A8E-5837-22D05403AF95}"/>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636D251A-F953-8B46-8735-4A1DD4A5BE4A}"/>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2978DC48-2968-6D17-A480-E8434017BBB3}"/>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9895C64B-8892-061E-B911-260D1AC21600}"/>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216A7FA4-9526-CF37-18CE-22247614B13A}"/>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73BE8E79-D82B-E52D-02C0-A69A535AAC71}"/>
              </a:ext>
            </a:extLst>
          </p:cNvPr>
          <p:cNvGrpSpPr/>
          <p:nvPr/>
        </p:nvGrpSpPr>
        <p:grpSpPr>
          <a:xfrm>
            <a:off x="10945455" y="0"/>
            <a:ext cx="790916" cy="776133"/>
            <a:chOff x="11084833" y="0"/>
            <a:chExt cx="790916" cy="776133"/>
          </a:xfrm>
        </p:grpSpPr>
        <p:sp>
          <p:nvSpPr>
            <p:cNvPr id="11" name="Prostokąt 10">
              <a:extLst>
                <a:ext uri="{FF2B5EF4-FFF2-40B4-BE49-F238E27FC236}">
                  <a16:creationId xmlns:a16="http://schemas.microsoft.com/office/drawing/2014/main" id="{1C3D7792-2A5A-C783-0752-3936A68F978E}"/>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ole tekstowe 11">
              <a:extLst>
                <a:ext uri="{FF2B5EF4-FFF2-40B4-BE49-F238E27FC236}">
                  <a16:creationId xmlns:a16="http://schemas.microsoft.com/office/drawing/2014/main" id="{361F825B-2431-5C09-450D-E299D9D99D7D}"/>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65</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369884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B3E099-9D34-D86B-56DB-18A13F348124}"/>
              </a:ext>
            </a:extLst>
          </p:cNvPr>
          <p:cNvSpPr>
            <a:spLocks noGrp="1"/>
          </p:cNvSpPr>
          <p:nvPr>
            <p:ph type="title"/>
          </p:nvPr>
        </p:nvSpPr>
        <p:spPr>
          <a:xfrm>
            <a:off x="838200" y="959136"/>
            <a:ext cx="10515600" cy="1325563"/>
          </a:xfrm>
        </p:spPr>
        <p:txBody>
          <a:bodyPr>
            <a:no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B.6. Wydatki w ramach przedsięwzięcia MŚP są kwalifikowalne (uzasadnione i racjonalne z punktu widzenia zakresu i celu przedsięwzięcia MŚP) oraz zgodne z obowiązującymi limitami (2 z 5):</a:t>
            </a:r>
          </a:p>
        </p:txBody>
      </p:sp>
      <p:grpSp>
        <p:nvGrpSpPr>
          <p:cNvPr id="4" name="Grupa 3">
            <a:extLst>
              <a:ext uri="{FF2B5EF4-FFF2-40B4-BE49-F238E27FC236}">
                <a16:creationId xmlns:a16="http://schemas.microsoft.com/office/drawing/2014/main" id="{27F6FF68-5A06-91D6-D753-78250DCF6A6A}"/>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43C235E0-1147-A80E-D866-BA169D6DF04D}"/>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35B8FF09-6623-FEF0-F18B-5553C61F3CA6}"/>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2F5014B5-803A-DDE3-E04D-45780DEC5E02}"/>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5A16D890-127B-8EA4-2091-110454081E45}"/>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3ACB778A-6175-159E-10FF-F68DD0B5FE22}"/>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241CBEAA-FE37-8C41-ACDE-1F1E937691DB}"/>
              </a:ext>
            </a:extLst>
          </p:cNvPr>
          <p:cNvPicPr>
            <a:picLocks noChangeAspect="1"/>
          </p:cNvPicPr>
          <p:nvPr/>
        </p:nvPicPr>
        <p:blipFill rotWithShape="1">
          <a:blip r:embed="rId2"/>
          <a:srcRect l="39040" t="27634" r="6906" b="36055"/>
          <a:stretch/>
        </p:blipFill>
        <p:spPr>
          <a:xfrm>
            <a:off x="0" y="4743557"/>
            <a:ext cx="2541320" cy="2134464"/>
          </a:xfrm>
          <a:prstGeom prst="rect">
            <a:avLst/>
          </a:prstGeom>
        </p:spPr>
      </p:pic>
      <p:sp>
        <p:nvSpPr>
          <p:cNvPr id="3" name="Symbol zastępczy zawartości 2">
            <a:extLst>
              <a:ext uri="{FF2B5EF4-FFF2-40B4-BE49-F238E27FC236}">
                <a16:creationId xmlns:a16="http://schemas.microsoft.com/office/drawing/2014/main" id="{635FD07F-4122-D1A1-C458-9A260626A164}"/>
              </a:ext>
            </a:extLst>
          </p:cNvPr>
          <p:cNvSpPr>
            <a:spLocks noGrp="1"/>
          </p:cNvSpPr>
          <p:nvPr>
            <p:ph idx="1"/>
          </p:nvPr>
        </p:nvSpPr>
        <p:spPr>
          <a:xfrm>
            <a:off x="838200" y="2753367"/>
            <a:ext cx="10515600" cy="2734010"/>
          </a:xfrm>
        </p:spPr>
        <p:txBody>
          <a:bodyPr>
            <a:norm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2.	Wnioskodawca przedstawił informacje w zakresie sposobu (0 pkt albo 1 pkt):</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a)	kalkulacji poszczególnych wydatków w odniesieniu do każdego rodzaju wydatku, w tym podania kosztu jednostkowego i szacowanej liczby jednostek;</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b)	przeprowadzenia rozeznania rynku i wskazania źródeł danych, na podstawie których określono kwoty poszczególnych wydatków.</a:t>
            </a:r>
          </a:p>
          <a:p>
            <a:pPr marL="0" indent="0">
              <a:lnSpc>
                <a:spcPct val="130000"/>
              </a:lnSpc>
              <a:buNone/>
            </a:pPr>
            <a:endParaRPr lang="pl-PL" sz="1800" dirty="0">
              <a:latin typeface="Lato" panose="020F0502020204030203" pitchFamily="34" charset="0"/>
              <a:ea typeface="Lato" panose="020F0502020204030203" pitchFamily="34" charset="0"/>
              <a:cs typeface="Lato" panose="020F0502020204030203" pitchFamily="34" charset="0"/>
            </a:endParaRPr>
          </a:p>
        </p:txBody>
      </p:sp>
      <p:grpSp>
        <p:nvGrpSpPr>
          <p:cNvPr id="11" name="Grupa 10">
            <a:extLst>
              <a:ext uri="{FF2B5EF4-FFF2-40B4-BE49-F238E27FC236}">
                <a16:creationId xmlns:a16="http://schemas.microsoft.com/office/drawing/2014/main" id="{DE93EDD4-A0BF-C8C8-C3B6-07929BCB4B06}"/>
              </a:ext>
            </a:extLst>
          </p:cNvPr>
          <p:cNvGrpSpPr/>
          <p:nvPr/>
        </p:nvGrpSpPr>
        <p:grpSpPr>
          <a:xfrm>
            <a:off x="10958342" y="-14153"/>
            <a:ext cx="790916" cy="776133"/>
            <a:chOff x="11084833" y="0"/>
            <a:chExt cx="790916" cy="776133"/>
          </a:xfrm>
        </p:grpSpPr>
        <p:sp>
          <p:nvSpPr>
            <p:cNvPr id="12" name="Prostokąt 11">
              <a:extLst>
                <a:ext uri="{FF2B5EF4-FFF2-40B4-BE49-F238E27FC236}">
                  <a16:creationId xmlns:a16="http://schemas.microsoft.com/office/drawing/2014/main" id="{9B6DFB15-560E-B9C0-53E0-2C756118AB14}"/>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4F9DB7D2-FC0E-FB37-11F2-70BBE9EA5F7A}"/>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66</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669339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D84EA0-F2A4-FD6D-15C1-5DB9FBFCBCC6}"/>
              </a:ext>
            </a:extLst>
          </p:cNvPr>
          <p:cNvSpPr>
            <a:spLocks noGrp="1"/>
          </p:cNvSpPr>
          <p:nvPr>
            <p:ph type="title"/>
          </p:nvPr>
        </p:nvSpPr>
        <p:spPr>
          <a:xfrm>
            <a:off x="838200" y="1022259"/>
            <a:ext cx="10515600" cy="1325563"/>
          </a:xfrm>
        </p:spPr>
        <p:txBody>
          <a:bodyPr>
            <a:noAutofit/>
          </a:bodyPr>
          <a:lstStyle/>
          <a:p>
            <a:r>
              <a:rPr kumimoji="0" lang="pl-PL" sz="30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Kryterium merytoryczne: B.6. Wydatki w ramach przedsięwzięcia MŚP są kwalifikowalne (uzasadnione i racjonalne z punktu widzenia zakresu i celu przedsięwzięcia MŚP) oraz zgodne z obowiązującymi limitami (3 z 5):</a:t>
            </a:r>
            <a:endParaRPr lang="pl-PL" sz="3000" dirty="0"/>
          </a:p>
        </p:txBody>
      </p:sp>
      <p:grpSp>
        <p:nvGrpSpPr>
          <p:cNvPr id="4" name="Grupa 3">
            <a:extLst>
              <a:ext uri="{FF2B5EF4-FFF2-40B4-BE49-F238E27FC236}">
                <a16:creationId xmlns:a16="http://schemas.microsoft.com/office/drawing/2014/main" id="{453E7470-96C3-CE50-CAF0-7AD7CB4234A6}"/>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85823B30-7BCE-8749-07CB-DF6F150B26F0}"/>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4C859574-8FF0-1284-F131-31F096496EDF}"/>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E3CC9CA5-BDB2-5327-38D8-F17D60AB5A4A}"/>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D7E663BF-A2E9-BDEF-5BD7-A167C4AC3D9B}"/>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30D877E3-5DFE-1821-6033-D7D79D37C9C7}"/>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14FD5026-E2E3-66D1-B777-2D1222155652}"/>
              </a:ext>
            </a:extLst>
          </p:cNvPr>
          <p:cNvPicPr>
            <a:picLocks noChangeAspect="1"/>
          </p:cNvPicPr>
          <p:nvPr/>
        </p:nvPicPr>
        <p:blipFill rotWithShape="1">
          <a:blip r:embed="rId2"/>
          <a:srcRect l="39040" t="27634" r="6906" b="36055"/>
          <a:stretch/>
        </p:blipFill>
        <p:spPr>
          <a:xfrm>
            <a:off x="-1" y="3766096"/>
            <a:ext cx="3705099" cy="3111926"/>
          </a:xfrm>
          <a:prstGeom prst="rect">
            <a:avLst/>
          </a:prstGeom>
        </p:spPr>
      </p:pic>
      <p:sp>
        <p:nvSpPr>
          <p:cNvPr id="3" name="Symbol zastępczy zawartości 2">
            <a:extLst>
              <a:ext uri="{FF2B5EF4-FFF2-40B4-BE49-F238E27FC236}">
                <a16:creationId xmlns:a16="http://schemas.microsoft.com/office/drawing/2014/main" id="{6F4B0E1E-CE91-6154-3B54-DE94C804E9C1}"/>
              </a:ext>
            </a:extLst>
          </p:cNvPr>
          <p:cNvSpPr>
            <a:spLocks noGrp="1"/>
          </p:cNvSpPr>
          <p:nvPr>
            <p:ph idx="1"/>
          </p:nvPr>
        </p:nvSpPr>
        <p:spPr>
          <a:xfrm>
            <a:off x="838200" y="2906804"/>
            <a:ext cx="10515600" cy="1603375"/>
          </a:xfrm>
        </p:spPr>
        <p:txBody>
          <a:body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3.	Zaplanowane wydatki są zgodne z rodzajami i zakresem wydatków kwalifikowalnych określonych w Przewodniku kwalifikowalności wydatków oraz są przyporządkowane do właściwych kategorii wydatków (0 pkt albo 1 pkt).</a:t>
            </a:r>
          </a:p>
          <a:p>
            <a:pPr marL="0" indent="0">
              <a:buNone/>
            </a:pPr>
            <a:endParaRPr lang="pl-PL" dirty="0"/>
          </a:p>
        </p:txBody>
      </p:sp>
      <p:grpSp>
        <p:nvGrpSpPr>
          <p:cNvPr id="11" name="Grupa 10">
            <a:extLst>
              <a:ext uri="{FF2B5EF4-FFF2-40B4-BE49-F238E27FC236}">
                <a16:creationId xmlns:a16="http://schemas.microsoft.com/office/drawing/2014/main" id="{2001A48C-755B-D7D4-4FAB-6886C035A1D1}"/>
              </a:ext>
            </a:extLst>
          </p:cNvPr>
          <p:cNvGrpSpPr/>
          <p:nvPr/>
        </p:nvGrpSpPr>
        <p:grpSpPr>
          <a:xfrm>
            <a:off x="10958342" y="17408"/>
            <a:ext cx="790916" cy="776133"/>
            <a:chOff x="11084833" y="0"/>
            <a:chExt cx="790916" cy="776133"/>
          </a:xfrm>
        </p:grpSpPr>
        <p:sp>
          <p:nvSpPr>
            <p:cNvPr id="12" name="Prostokąt 11">
              <a:extLst>
                <a:ext uri="{FF2B5EF4-FFF2-40B4-BE49-F238E27FC236}">
                  <a16:creationId xmlns:a16="http://schemas.microsoft.com/office/drawing/2014/main" id="{8DFB4712-DB04-6DEB-8D60-5B91D9FC8237}"/>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BE1F56D7-8BB9-3653-30BB-BEC8A72841B5}"/>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67</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13081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A64008-E096-286A-AF29-1A33B4EA3324}"/>
              </a:ext>
            </a:extLst>
          </p:cNvPr>
          <p:cNvSpPr>
            <a:spLocks noGrp="1"/>
          </p:cNvSpPr>
          <p:nvPr>
            <p:ph type="title"/>
          </p:nvPr>
        </p:nvSpPr>
        <p:spPr>
          <a:xfrm>
            <a:off x="838200" y="867995"/>
            <a:ext cx="10515600" cy="1325563"/>
          </a:xfrm>
        </p:spPr>
        <p:txBody>
          <a:bodyPr>
            <a:noAutofit/>
          </a:bodyPr>
          <a:lstStyle/>
          <a:p>
            <a:r>
              <a:rPr lang="pl-PL" sz="3000" b="1" dirty="0">
                <a:latin typeface="Lato" panose="020F0502020204030203" pitchFamily="34" charset="0"/>
                <a:ea typeface="Lato" panose="020F0502020204030203" pitchFamily="34" charset="0"/>
                <a:cs typeface="Lato" panose="020F0502020204030203" pitchFamily="34" charset="0"/>
              </a:rPr>
              <a:t>Kryterium merytoryczne: B.6. Wydatki w ramach przedsięwzięcia MŚP są kwalifikowalne (uzasadnione i racjonalne z punktu widzenia zakresu i celu przedsięwzięcia MŚP) oraz zgodne z obowiązującymi limitami (4 z 5):</a:t>
            </a:r>
          </a:p>
        </p:txBody>
      </p:sp>
      <p:sp>
        <p:nvSpPr>
          <p:cNvPr id="3" name="Symbol zastępczy zawartości 2">
            <a:extLst>
              <a:ext uri="{FF2B5EF4-FFF2-40B4-BE49-F238E27FC236}">
                <a16:creationId xmlns:a16="http://schemas.microsoft.com/office/drawing/2014/main" id="{E19BD35A-D010-EA5B-AF02-C04F78BA990B}"/>
              </a:ext>
            </a:extLst>
          </p:cNvPr>
          <p:cNvSpPr>
            <a:spLocks noGrp="1"/>
          </p:cNvSpPr>
          <p:nvPr>
            <p:ph idx="1"/>
          </p:nvPr>
        </p:nvSpPr>
        <p:spPr>
          <a:xfrm>
            <a:off x="838200" y="2573771"/>
            <a:ext cx="10515600" cy="3268889"/>
          </a:xfrm>
        </p:spPr>
        <p:txBody>
          <a:bodyPr>
            <a:normAutofit/>
          </a:bodyPr>
          <a:lstStyle/>
          <a:p>
            <a:pPr marL="0" indent="0">
              <a:lnSpc>
                <a:spcPct val="150000"/>
              </a:lnSpc>
              <a:buNone/>
            </a:pPr>
            <a:r>
              <a:rPr lang="pl-PL" sz="1800" dirty="0">
                <a:latin typeface="Lato" panose="020F0502020204030203" pitchFamily="34" charset="0"/>
                <a:ea typeface="Lato" panose="020F0502020204030203" pitchFamily="34" charset="0"/>
                <a:cs typeface="Lato" panose="020F0502020204030203" pitchFamily="34" charset="0"/>
              </a:rPr>
              <a:t>4.	Przedsięwzięcie MŚP jest zgodne z limitami określonymi w Regulaminie wyboru przedsięwzięć MŚP w zakresie (0 pkt albo 1 pkt):</a:t>
            </a:r>
          </a:p>
          <a:p>
            <a:pPr marL="0" indent="0">
              <a:lnSpc>
                <a:spcPct val="150000"/>
              </a:lnSpc>
              <a:buNone/>
            </a:pPr>
            <a:r>
              <a:rPr lang="pl-PL" sz="1800" dirty="0">
                <a:latin typeface="Lato" panose="020F0502020204030203" pitchFamily="34" charset="0"/>
                <a:ea typeface="Lato" panose="020F0502020204030203" pitchFamily="34" charset="0"/>
                <a:cs typeface="Lato" panose="020F0502020204030203" pitchFamily="34" charset="0"/>
              </a:rPr>
              <a:t>a)	maksymalnej wartości kosztów kwalifikowalnych;</a:t>
            </a:r>
          </a:p>
          <a:p>
            <a:pPr marL="0" indent="0">
              <a:lnSpc>
                <a:spcPct val="150000"/>
              </a:lnSpc>
              <a:buNone/>
            </a:pPr>
            <a:r>
              <a:rPr lang="pl-PL" sz="1800" dirty="0">
                <a:latin typeface="Lato" panose="020F0502020204030203" pitchFamily="34" charset="0"/>
                <a:ea typeface="Lato" panose="020F0502020204030203" pitchFamily="34" charset="0"/>
                <a:cs typeface="Lato" panose="020F0502020204030203" pitchFamily="34" charset="0"/>
              </a:rPr>
              <a:t>b)	maksymalnej wartości wsparcia;</a:t>
            </a:r>
          </a:p>
          <a:p>
            <a:pPr marL="0" indent="0">
              <a:lnSpc>
                <a:spcPct val="150000"/>
              </a:lnSpc>
              <a:buNone/>
            </a:pPr>
            <a:r>
              <a:rPr lang="pl-PL" sz="1800" dirty="0">
                <a:latin typeface="Lato" panose="020F0502020204030203" pitchFamily="34" charset="0"/>
                <a:ea typeface="Lato" panose="020F0502020204030203" pitchFamily="34" charset="0"/>
                <a:cs typeface="Lato" panose="020F0502020204030203" pitchFamily="34" charset="0"/>
              </a:rPr>
              <a:t>c)	minimalnej wartości wsparcia;</a:t>
            </a:r>
          </a:p>
          <a:p>
            <a:pPr marL="0" indent="0">
              <a:lnSpc>
                <a:spcPct val="150000"/>
              </a:lnSpc>
              <a:buNone/>
            </a:pPr>
            <a:r>
              <a:rPr lang="pl-PL" sz="1800" dirty="0">
                <a:latin typeface="Lato" panose="020F0502020204030203" pitchFamily="34" charset="0"/>
                <a:ea typeface="Lato" panose="020F0502020204030203" pitchFamily="34" charset="0"/>
                <a:cs typeface="Lato" panose="020F0502020204030203" pitchFamily="34" charset="0"/>
              </a:rPr>
              <a:t>d)	maksymalnej dopuszczalnej intensywności wsparcia. </a:t>
            </a:r>
          </a:p>
          <a:p>
            <a:pPr marL="0" indent="0">
              <a:buNone/>
            </a:pPr>
            <a:endParaRPr lang="pl-PL" dirty="0"/>
          </a:p>
        </p:txBody>
      </p:sp>
      <p:grpSp>
        <p:nvGrpSpPr>
          <p:cNvPr id="4" name="Grupa 3">
            <a:extLst>
              <a:ext uri="{FF2B5EF4-FFF2-40B4-BE49-F238E27FC236}">
                <a16:creationId xmlns:a16="http://schemas.microsoft.com/office/drawing/2014/main" id="{D4C370C3-1A3F-5F11-47E0-35F01A9B36A2}"/>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47FB6F18-881F-5874-6A94-7AB314F04D2D}"/>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C157E8DF-FE3B-A419-9760-739DD5834AB3}"/>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0D5BCB4A-AF8A-171E-A83F-1AF0F6D2D6F6}"/>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48422258-858A-2D2A-70C4-D83DD611F062}"/>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ED5EFAE6-292A-A548-600A-23138D7A3DFD}"/>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BA6D45B1-7537-7054-FC92-2FD139F2B8E7}"/>
              </a:ext>
            </a:extLst>
          </p:cNvPr>
          <p:cNvGrpSpPr/>
          <p:nvPr/>
        </p:nvGrpSpPr>
        <p:grpSpPr>
          <a:xfrm>
            <a:off x="0" y="6081867"/>
            <a:ext cx="790916" cy="776133"/>
            <a:chOff x="11084833" y="0"/>
            <a:chExt cx="790916" cy="776133"/>
          </a:xfrm>
        </p:grpSpPr>
        <p:sp>
          <p:nvSpPr>
            <p:cNvPr id="11" name="Prostokąt 10">
              <a:extLst>
                <a:ext uri="{FF2B5EF4-FFF2-40B4-BE49-F238E27FC236}">
                  <a16:creationId xmlns:a16="http://schemas.microsoft.com/office/drawing/2014/main" id="{FA59BEC5-E7BC-4CE2-952D-5A6FCD5071CA}"/>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ole tekstowe 11">
              <a:extLst>
                <a:ext uri="{FF2B5EF4-FFF2-40B4-BE49-F238E27FC236}">
                  <a16:creationId xmlns:a16="http://schemas.microsoft.com/office/drawing/2014/main" id="{02F0D159-E29A-06DE-723C-510013D6412B}"/>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68</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6458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34B6F52-9CDA-DE98-7382-49B518FEBB56}"/>
              </a:ext>
            </a:extLst>
          </p:cNvPr>
          <p:cNvPicPr>
            <a:picLocks noChangeAspect="1"/>
          </p:cNvPicPr>
          <p:nvPr/>
        </p:nvPicPr>
        <p:blipFill rotWithShape="1">
          <a:blip r:embed="rId2"/>
          <a:srcRect l="19126" t="46444" r="26820" b="17245"/>
          <a:stretch/>
        </p:blipFill>
        <p:spPr>
          <a:xfrm>
            <a:off x="8118698" y="1929"/>
            <a:ext cx="4073302" cy="3396571"/>
          </a:xfrm>
          <a:prstGeom prst="rect">
            <a:avLst/>
          </a:prstGeom>
        </p:spPr>
      </p:pic>
      <p:grpSp>
        <p:nvGrpSpPr>
          <p:cNvPr id="7" name="Grupa 6">
            <a:extLst>
              <a:ext uri="{FF2B5EF4-FFF2-40B4-BE49-F238E27FC236}">
                <a16:creationId xmlns:a16="http://schemas.microsoft.com/office/drawing/2014/main" id="{D3EA349A-E922-0F47-9698-658CC51FF667}"/>
              </a:ext>
            </a:extLst>
          </p:cNvPr>
          <p:cNvGrpSpPr/>
          <p:nvPr/>
        </p:nvGrpSpPr>
        <p:grpSpPr>
          <a:xfrm>
            <a:off x="0" y="409037"/>
            <a:ext cx="3093457" cy="142043"/>
            <a:chOff x="3653572" y="438181"/>
            <a:chExt cx="3093457" cy="142043"/>
          </a:xfrm>
        </p:grpSpPr>
        <p:cxnSp>
          <p:nvCxnSpPr>
            <p:cNvPr id="8" name="Łącznik prosty 7">
              <a:extLst>
                <a:ext uri="{FF2B5EF4-FFF2-40B4-BE49-F238E27FC236}">
                  <a16:creationId xmlns:a16="http://schemas.microsoft.com/office/drawing/2014/main" id="{B6DD5E2B-32C8-AE41-ABDC-887C9A6BCC6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95B4A8F9-1ABB-2D42-B28E-C47E2CAC302D}"/>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835CA860-2B38-884A-9DE1-4F08841CD6B2}"/>
              </a:ext>
            </a:extLst>
          </p:cNvPr>
          <p:cNvGrpSpPr/>
          <p:nvPr/>
        </p:nvGrpSpPr>
        <p:grpSpPr>
          <a:xfrm rot="10800000">
            <a:off x="5679928" y="6288055"/>
            <a:ext cx="6512072" cy="142043"/>
            <a:chOff x="234957" y="435006"/>
            <a:chExt cx="6512072" cy="142043"/>
          </a:xfrm>
        </p:grpSpPr>
        <p:cxnSp>
          <p:nvCxnSpPr>
            <p:cNvPr id="12" name="Łącznik prosty 11">
              <a:extLst>
                <a:ext uri="{FF2B5EF4-FFF2-40B4-BE49-F238E27FC236}">
                  <a16:creationId xmlns:a16="http://schemas.microsoft.com/office/drawing/2014/main" id="{379EDD51-92B9-2E43-A4A4-09B12143FC9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869912BE-180A-C84D-AF06-15DD8F871ADB}"/>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14" name="pole tekstowe 13">
            <a:extLst>
              <a:ext uri="{FF2B5EF4-FFF2-40B4-BE49-F238E27FC236}">
                <a16:creationId xmlns:a16="http://schemas.microsoft.com/office/drawing/2014/main" id="{68CAAE60-1F55-C94D-9758-17145BCD2237}"/>
              </a:ext>
            </a:extLst>
          </p:cNvPr>
          <p:cNvSpPr txBox="1"/>
          <p:nvPr/>
        </p:nvSpPr>
        <p:spPr>
          <a:xfrm>
            <a:off x="430090" y="6128245"/>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rPr>
              <a:t>03</a:t>
            </a:r>
          </a:p>
        </p:txBody>
      </p:sp>
      <p:grpSp>
        <p:nvGrpSpPr>
          <p:cNvPr id="2" name="Grupa 1">
            <a:extLst>
              <a:ext uri="{FF2B5EF4-FFF2-40B4-BE49-F238E27FC236}">
                <a16:creationId xmlns:a16="http://schemas.microsoft.com/office/drawing/2014/main" id="{41F586F7-037A-A742-9637-3AAA8F59FDD0}"/>
              </a:ext>
            </a:extLst>
          </p:cNvPr>
          <p:cNvGrpSpPr/>
          <p:nvPr/>
        </p:nvGrpSpPr>
        <p:grpSpPr>
          <a:xfrm>
            <a:off x="950653" y="1019947"/>
            <a:ext cx="10198004" cy="1363626"/>
            <a:chOff x="949386" y="776265"/>
            <a:chExt cx="10198004" cy="1363626"/>
          </a:xfrm>
        </p:grpSpPr>
        <p:sp>
          <p:nvSpPr>
            <p:cNvPr id="10" name="pole tekstowe 9">
              <a:extLst>
                <a:ext uri="{FF2B5EF4-FFF2-40B4-BE49-F238E27FC236}">
                  <a16:creationId xmlns:a16="http://schemas.microsoft.com/office/drawing/2014/main" id="{5D3A8089-1B7D-3E4E-94CC-79B9ADA6F8EC}"/>
                </a:ext>
              </a:extLst>
            </p:cNvPr>
            <p:cNvSpPr txBox="1"/>
            <p:nvPr/>
          </p:nvSpPr>
          <p:spPr>
            <a:xfrm>
              <a:off x="1761634" y="776265"/>
              <a:ext cx="554354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Partner – województwo świętokrzyskie</a:t>
              </a:r>
            </a:p>
          </p:txBody>
        </p:sp>
        <p:sp>
          <p:nvSpPr>
            <p:cNvPr id="17" name="pole tekstowe 16">
              <a:extLst>
                <a:ext uri="{FF2B5EF4-FFF2-40B4-BE49-F238E27FC236}">
                  <a16:creationId xmlns:a16="http://schemas.microsoft.com/office/drawing/2014/main" id="{021924C2-E91A-C44D-A899-DE079754372F}"/>
                </a:ext>
              </a:extLst>
            </p:cNvPr>
            <p:cNvSpPr txBox="1"/>
            <p:nvPr/>
          </p:nvSpPr>
          <p:spPr>
            <a:xfrm>
              <a:off x="949386" y="1728303"/>
              <a:ext cx="10198004" cy="411588"/>
            </a:xfrm>
            <a:prstGeom prst="rect">
              <a:avLst/>
            </a:prstGeom>
            <a:noFill/>
          </p:spPr>
          <p:txBody>
            <a:bodyPr wrap="square" rtlCol="0">
              <a:spAutoFit/>
            </a:bodyPr>
            <a:lstStyle/>
            <a:p>
              <a:pPr marL="0" marR="0" lvl="0" indent="0" algn="l" defTabSz="914400" rtl="0" eaLnBrk="1" fontAlgn="auto" latinLnBrk="0" hangingPunct="1">
                <a:lnSpc>
                  <a:spcPct val="130000"/>
                </a:lnSpc>
                <a:spcBef>
                  <a:spcPts val="1200"/>
                </a:spcBef>
                <a:spcAft>
                  <a:spcPts val="0"/>
                </a:spcAft>
                <a:buClr>
                  <a:prstClr val="black"/>
                </a:buClr>
                <a:buSzPts val="1100"/>
                <a:buFont typeface="Arial"/>
                <a:buNone/>
                <a:tabLst/>
                <a:defRPr/>
              </a:pPr>
              <a:endPar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sym typeface="Calibri"/>
              </a:endParaRPr>
            </a:p>
          </p:txBody>
        </p:sp>
      </p:grpSp>
      <p:grpSp>
        <p:nvGrpSpPr>
          <p:cNvPr id="15" name="Grupa 14">
            <a:extLst>
              <a:ext uri="{FF2B5EF4-FFF2-40B4-BE49-F238E27FC236}">
                <a16:creationId xmlns:a16="http://schemas.microsoft.com/office/drawing/2014/main" id="{67F972B8-A010-8848-A004-750EF5A0CC87}"/>
              </a:ext>
            </a:extLst>
          </p:cNvPr>
          <p:cNvGrpSpPr/>
          <p:nvPr/>
        </p:nvGrpSpPr>
        <p:grpSpPr>
          <a:xfrm>
            <a:off x="0" y="6081867"/>
            <a:ext cx="790916" cy="776133"/>
            <a:chOff x="11084833" y="0"/>
            <a:chExt cx="790916" cy="776133"/>
          </a:xfrm>
        </p:grpSpPr>
        <p:sp>
          <p:nvSpPr>
            <p:cNvPr id="16" name="Prostokąt 15">
              <a:extLst>
                <a:ext uri="{FF2B5EF4-FFF2-40B4-BE49-F238E27FC236}">
                  <a16:creationId xmlns:a16="http://schemas.microsoft.com/office/drawing/2014/main" id="{42A92E1D-1D00-D046-B593-D97D4EE75EC8}"/>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pole tekstowe 17">
              <a:extLst>
                <a:ext uri="{FF2B5EF4-FFF2-40B4-BE49-F238E27FC236}">
                  <a16:creationId xmlns:a16="http://schemas.microsoft.com/office/drawing/2014/main" id="{9A6B33CA-8DE2-2D4B-9289-E71CFB3E25C8}"/>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rPr>
                <a:t>06</a:t>
              </a:r>
            </a:p>
          </p:txBody>
        </p:sp>
      </p:grpSp>
      <p:sp>
        <p:nvSpPr>
          <p:cNvPr id="21" name="pole tekstowe 20">
            <a:extLst>
              <a:ext uri="{FF2B5EF4-FFF2-40B4-BE49-F238E27FC236}">
                <a16:creationId xmlns:a16="http://schemas.microsoft.com/office/drawing/2014/main" id="{C97168CF-A994-D688-0EC4-7740667DD814}"/>
              </a:ext>
            </a:extLst>
          </p:cNvPr>
          <p:cNvSpPr txBox="1"/>
          <p:nvPr/>
        </p:nvSpPr>
        <p:spPr>
          <a:xfrm>
            <a:off x="1755658" y="2521136"/>
            <a:ext cx="7700841"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rPr>
              <a:t>Staropolska Izba Przemysłowo-Handlowa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rPr>
              <a:t>ul. Sienkiewicza 53, 25-002 Kielce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rPr>
              <a:t>502 292 356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rPr>
              <a:t>www.siph.com.pl</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pl-PL" sz="1800" b="0" i="0" u="none" strike="noStrike" kern="1200" cap="none" spc="0" normalizeH="0" baseline="0" noProof="0" dirty="0">
                <a:ln>
                  <a:noFill/>
                </a:ln>
                <a:solidFill>
                  <a:srgbClr val="333333"/>
                </a:solidFill>
                <a:effectLst/>
                <a:uLnTx/>
                <a:uFillTx/>
                <a:latin typeface="-apple-system"/>
                <a:ea typeface="+mn-ea"/>
                <a:cs typeface="+mn-cs"/>
              </a:rPr>
            </a:br>
            <a:endParaRPr kumimoji="0" lang="pl-PL" sz="1800" b="0" i="0" u="none" strike="noStrike" kern="1200" cap="none" spc="0" normalizeH="0" baseline="0" noProof="0" dirty="0">
              <a:ln>
                <a:noFill/>
              </a:ln>
              <a:solidFill>
                <a:srgbClr val="333333"/>
              </a:solidFill>
              <a:effectLst/>
              <a:uLnTx/>
              <a:uFillTx/>
              <a:latin typeface="Poppins" panose="00000500000000000000" pitchFamily="2" charset="-18"/>
              <a:ea typeface="+mn-ea"/>
              <a:cs typeface="+mn-cs"/>
            </a:endParaRPr>
          </a:p>
        </p:txBody>
      </p:sp>
      <p:sp>
        <p:nvSpPr>
          <p:cNvPr id="4" name="pole tekstowe 3">
            <a:extLst>
              <a:ext uri="{FF2B5EF4-FFF2-40B4-BE49-F238E27FC236}">
                <a16:creationId xmlns:a16="http://schemas.microsoft.com/office/drawing/2014/main" id="{BECA2BCD-2971-B265-3F7D-02A0690E9B73}"/>
              </a:ext>
            </a:extLst>
          </p:cNvPr>
          <p:cNvSpPr txBox="1"/>
          <p:nvPr/>
        </p:nvSpPr>
        <p:spPr>
          <a:xfrm>
            <a:off x="1717232" y="4491910"/>
            <a:ext cx="876620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Przyjmowanie interesariuszy (po wcześniejszym umówieniu):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pon. – pt. w godz. od </a:t>
            </a: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10.00 -13.00</a:t>
            </a:r>
            <a:endParaRPr kumimoji="0" lang="pl-PL"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315446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5B0AFE-2032-D4AA-3769-4BCC58F5B1BB}"/>
              </a:ext>
            </a:extLst>
          </p:cNvPr>
          <p:cNvSpPr>
            <a:spLocks noGrp="1"/>
          </p:cNvSpPr>
          <p:nvPr>
            <p:ph type="title"/>
          </p:nvPr>
        </p:nvSpPr>
        <p:spPr>
          <a:xfrm>
            <a:off x="838200" y="1027906"/>
            <a:ext cx="10515600" cy="1325563"/>
          </a:xfrm>
        </p:spPr>
        <p:txBody>
          <a:bodyPr>
            <a:noAutofit/>
          </a:bodyPr>
          <a:lstStyle/>
          <a:p>
            <a:r>
              <a:rPr kumimoji="0" lang="pl-PL" sz="30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Kryterium merytoryczne: B.6. Wydatki w ramach przedsięwzięcia MŚP są kwalifikowalne (uzasadnione i racjonalne z punktu widzenia zakresu i celu przedsięwzięcia MŚP) oraz zgodne z obowiązującymi limitami (5 z 5):</a:t>
            </a:r>
            <a:endParaRPr lang="pl-PL" sz="3000" dirty="0"/>
          </a:p>
        </p:txBody>
      </p:sp>
      <p:grpSp>
        <p:nvGrpSpPr>
          <p:cNvPr id="4" name="Grupa 3">
            <a:extLst>
              <a:ext uri="{FF2B5EF4-FFF2-40B4-BE49-F238E27FC236}">
                <a16:creationId xmlns:a16="http://schemas.microsoft.com/office/drawing/2014/main" id="{572508BE-9B4F-63A6-26C2-594E655431A0}"/>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7FFF9E4D-8F9B-639F-E7A9-EC9E52B39A55}"/>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9928F18C-629C-888D-2B6F-E9A82B74F24A}"/>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8AD076A5-EA2E-CC23-D4A1-5795DA1444B0}"/>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FDDD474C-47EB-F079-E471-755053A8232D}"/>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216F0FFD-ED46-4B6C-E2F5-BBFFC07FB20E}"/>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7350FF24-0ACF-4AEF-56D7-EAA09DFEB068}"/>
              </a:ext>
            </a:extLst>
          </p:cNvPr>
          <p:cNvPicPr>
            <a:picLocks noChangeAspect="1"/>
          </p:cNvPicPr>
          <p:nvPr/>
        </p:nvPicPr>
        <p:blipFill rotWithShape="1">
          <a:blip r:embed="rId2"/>
          <a:srcRect l="39040" t="27634" r="6906" b="36055"/>
          <a:stretch/>
        </p:blipFill>
        <p:spPr>
          <a:xfrm>
            <a:off x="0" y="4992911"/>
            <a:ext cx="2244436" cy="1885110"/>
          </a:xfrm>
          <a:prstGeom prst="rect">
            <a:avLst/>
          </a:prstGeom>
        </p:spPr>
      </p:pic>
      <p:sp>
        <p:nvSpPr>
          <p:cNvPr id="3" name="Symbol zastępczy zawartości 2">
            <a:extLst>
              <a:ext uri="{FF2B5EF4-FFF2-40B4-BE49-F238E27FC236}">
                <a16:creationId xmlns:a16="http://schemas.microsoft.com/office/drawing/2014/main" id="{0FF853ED-7FF1-937E-8659-A73A5012D766}"/>
              </a:ext>
            </a:extLst>
          </p:cNvPr>
          <p:cNvSpPr>
            <a:spLocks noGrp="1"/>
          </p:cNvSpPr>
          <p:nvPr>
            <p:ph idx="1"/>
          </p:nvPr>
        </p:nvSpPr>
        <p:spPr>
          <a:xfrm>
            <a:off x="838200" y="3036908"/>
            <a:ext cx="10515600" cy="2259487"/>
          </a:xfrm>
        </p:spPr>
        <p:txBody>
          <a:bodyPr>
            <a:normAutofit fontScale="92500" lnSpcReduction="20000"/>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W przypadku przedsięwzięć MŚP, które zostaną uznane za niezgodne z zakresem i celem Inwestycji A1.2.1 KPO w ramach kryterium B.4 i B.5, wszystkie zaplanowane wydatki zostaną uznane za niekwalifikowalne.</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pl-PL" sz="18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18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Kryterium obligatoryjne. Wnioskodawca musi uzyskać wymaganą liczbę punktów w tym kryterium.</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18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Wymagana liczba punktów do uzyskania w kryterium: 4 pkt.</a:t>
            </a:r>
          </a:p>
          <a:p>
            <a:pPr marL="0" indent="0">
              <a:buNone/>
            </a:pPr>
            <a:endParaRPr lang="pl-PL" dirty="0"/>
          </a:p>
        </p:txBody>
      </p:sp>
      <p:grpSp>
        <p:nvGrpSpPr>
          <p:cNvPr id="11" name="Grupa 10">
            <a:extLst>
              <a:ext uri="{FF2B5EF4-FFF2-40B4-BE49-F238E27FC236}">
                <a16:creationId xmlns:a16="http://schemas.microsoft.com/office/drawing/2014/main" id="{8761FFDE-D31F-EC77-68B5-6D6F83D958BC}"/>
              </a:ext>
            </a:extLst>
          </p:cNvPr>
          <p:cNvGrpSpPr/>
          <p:nvPr/>
        </p:nvGrpSpPr>
        <p:grpSpPr>
          <a:xfrm>
            <a:off x="10958342" y="-15279"/>
            <a:ext cx="790916" cy="776133"/>
            <a:chOff x="11084833" y="0"/>
            <a:chExt cx="790916" cy="776133"/>
          </a:xfrm>
        </p:grpSpPr>
        <p:sp>
          <p:nvSpPr>
            <p:cNvPr id="12" name="Prostokąt 11">
              <a:extLst>
                <a:ext uri="{FF2B5EF4-FFF2-40B4-BE49-F238E27FC236}">
                  <a16:creationId xmlns:a16="http://schemas.microsoft.com/office/drawing/2014/main" id="{8099B222-BE8A-AB18-149F-4453184D9F58}"/>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960BDB05-B8FE-B5E2-6E1B-30F599330835}"/>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69</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092998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87781D-8CFD-5CB3-3D48-90163131A22D}"/>
              </a:ext>
            </a:extLst>
          </p:cNvPr>
          <p:cNvSpPr>
            <a:spLocks noGrp="1"/>
          </p:cNvSpPr>
          <p:nvPr>
            <p:ph type="title"/>
          </p:nvPr>
        </p:nvSpPr>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Kryterium merytoryczne: B.7. </a:t>
            </a:r>
            <a:r>
              <a:rPr lang="pl-PL" sz="3200" b="1" dirty="0">
                <a:effectLst/>
                <a:latin typeface="Lato" panose="020F0502020204030203" pitchFamily="34" charset="0"/>
                <a:ea typeface="Lato" panose="020F0502020204030203" pitchFamily="34" charset="0"/>
                <a:cs typeface="Lato" panose="020F0502020204030203" pitchFamily="34" charset="0"/>
              </a:rPr>
              <a:t>Zgodność przedsięwzięcia MŚP z zasadami horyzontalnymi UE (</a:t>
            </a:r>
            <a:r>
              <a:rPr lang="pl-PL" sz="3200" b="1" dirty="0">
                <a:latin typeface="Lato" panose="020F0502020204030203" pitchFamily="34" charset="0"/>
                <a:ea typeface="Lato" panose="020F0502020204030203" pitchFamily="34" charset="0"/>
                <a:cs typeface="Lato" panose="020F0502020204030203" pitchFamily="34" charset="0"/>
              </a:rPr>
              <a:t>1 z 5</a:t>
            </a:r>
            <a:r>
              <a:rPr lang="pl-PL" sz="3200" b="1" dirty="0">
                <a:effectLst/>
                <a:latin typeface="Lato" panose="020F0502020204030203" pitchFamily="34" charset="0"/>
                <a:ea typeface="Lato" panose="020F0502020204030203" pitchFamily="34" charset="0"/>
                <a:cs typeface="Lato" panose="020F0502020204030203" pitchFamily="34" charset="0"/>
              </a:rPr>
              <a:t>):</a:t>
            </a:r>
            <a:endParaRPr lang="pl-PL" sz="3200" b="1" dirty="0">
              <a:latin typeface="Lato" panose="020F0502020204030203" pitchFamily="34" charset="0"/>
              <a:ea typeface="Lato" panose="020F0502020204030203" pitchFamily="34" charset="0"/>
              <a:cs typeface="Lato" panose="020F0502020204030203" pitchFamily="34" charset="0"/>
            </a:endParaRPr>
          </a:p>
        </p:txBody>
      </p:sp>
      <p:sp>
        <p:nvSpPr>
          <p:cNvPr id="3" name="Symbol zastępczy zawartości 2">
            <a:extLst>
              <a:ext uri="{FF2B5EF4-FFF2-40B4-BE49-F238E27FC236}">
                <a16:creationId xmlns:a16="http://schemas.microsoft.com/office/drawing/2014/main" id="{65CD85F0-E2D9-EA95-01B7-D99796D5D267}"/>
              </a:ext>
            </a:extLst>
          </p:cNvPr>
          <p:cNvSpPr>
            <a:spLocks noGrp="1"/>
          </p:cNvSpPr>
          <p:nvPr>
            <p:ph idx="1"/>
          </p:nvPr>
        </p:nvSpPr>
        <p:spPr/>
        <p:txBody>
          <a:bodyPr>
            <a:normAutofit fontScale="77500" lnSpcReduction="20000"/>
          </a:bodyPr>
          <a:lstStyle/>
          <a:p>
            <a:pPr marL="0" indent="0">
              <a:lnSpc>
                <a:spcPct val="140000"/>
              </a:lnSpc>
              <a:buNone/>
            </a:pPr>
            <a:r>
              <a:rPr lang="pl-PL" sz="2300" dirty="0">
                <a:latin typeface="Lato" panose="020F0502020204030203" pitchFamily="34" charset="0"/>
                <a:ea typeface="Lato" panose="020F0502020204030203" pitchFamily="34" charset="0"/>
                <a:cs typeface="Lato" panose="020F0502020204030203" pitchFamily="34" charset="0"/>
              </a:rPr>
              <a:t>Kryterium jest spełnione w przypadku, gdy jest spełniona każda z poniższych zasad:</a:t>
            </a:r>
          </a:p>
          <a:p>
            <a:pPr marL="0" indent="0">
              <a:lnSpc>
                <a:spcPct val="140000"/>
              </a:lnSpc>
              <a:buNone/>
            </a:pPr>
            <a:r>
              <a:rPr lang="pl-PL" sz="2300" dirty="0">
                <a:latin typeface="Lato" panose="020F0502020204030203" pitchFamily="34" charset="0"/>
                <a:ea typeface="Lato" panose="020F0502020204030203" pitchFamily="34" charset="0"/>
                <a:cs typeface="Lato" panose="020F0502020204030203" pitchFamily="34" charset="0"/>
              </a:rPr>
              <a:t>1)	równości szans i niedyskryminacji oraz równości szans kobiet i mężczyzn (0 pkt albo 1 pkt).</a:t>
            </a:r>
          </a:p>
          <a:p>
            <a:pPr marL="0" indent="0">
              <a:lnSpc>
                <a:spcPct val="140000"/>
              </a:lnSpc>
              <a:buNone/>
            </a:pPr>
            <a:r>
              <a:rPr lang="pl-PL" sz="2300" dirty="0">
                <a:latin typeface="Lato" panose="020F0502020204030203" pitchFamily="34" charset="0"/>
                <a:ea typeface="Lato" panose="020F0502020204030203" pitchFamily="34" charset="0"/>
                <a:cs typeface="Lato" panose="020F0502020204030203" pitchFamily="34" charset="0"/>
              </a:rPr>
              <a:t>Sprawdzana jest zgodność przedsięwzięcia MŚP z horyzontalnymi zasadami niedyskryminacji i równości szans ze względu na płeć. W szczególności przedmiotem sprawdzenia jest, czy przedsięwzięcie MŚP nie ogranicza równego dostępu do zasobów (towarów, usług, infrastruktury) ze względu na płeć, pochodzenie rasowe lub etniczne, religię lub przekonania, niepełnosprawność, wiek lub orientację seksualną. Niedyskryminacyjny charakter przedsięwzięcia MŚP oznacza konieczność stosowania zasady uniwersalnego projektowania i racjonalnych usprawnień (w zakresie zapewnienia dostępności produktów przedsięwzięcia MŚP dla osób z niepełnosprawnościami) zapewniających dostępność oraz możliwości korzystania ze wspieranej infrastruktury, w szczególności poprzez zastosowanie Standardów dostępności dla polityki spójności na lata 2021-2027;</a:t>
            </a:r>
          </a:p>
          <a:p>
            <a:pPr marL="0" indent="0">
              <a:buNone/>
            </a:pPr>
            <a:endParaRPr lang="pl-PL" dirty="0"/>
          </a:p>
        </p:txBody>
      </p:sp>
      <p:grpSp>
        <p:nvGrpSpPr>
          <p:cNvPr id="4" name="Grupa 3">
            <a:extLst>
              <a:ext uri="{FF2B5EF4-FFF2-40B4-BE49-F238E27FC236}">
                <a16:creationId xmlns:a16="http://schemas.microsoft.com/office/drawing/2014/main" id="{82919582-0DF3-388F-32E8-C61D0FB53A78}"/>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52A162B3-399F-41AD-FCF3-8B81F55F4222}"/>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74D96301-1C53-61C3-17B2-14DDA7953823}"/>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55A6B3A1-7749-449A-60F1-D58BD813E72B}"/>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A94C528B-F8FB-EF2D-6A83-978D63F55374}"/>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23E5BA60-C4CD-B598-52A1-F6C4F16EC862}"/>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28C11BA6-E953-0906-B795-A432B928E6AA}"/>
              </a:ext>
            </a:extLst>
          </p:cNvPr>
          <p:cNvGrpSpPr/>
          <p:nvPr/>
        </p:nvGrpSpPr>
        <p:grpSpPr>
          <a:xfrm>
            <a:off x="0" y="6081867"/>
            <a:ext cx="790916" cy="776133"/>
            <a:chOff x="11084833" y="0"/>
            <a:chExt cx="790916" cy="776133"/>
          </a:xfrm>
        </p:grpSpPr>
        <p:sp>
          <p:nvSpPr>
            <p:cNvPr id="11" name="Prostokąt 10">
              <a:extLst>
                <a:ext uri="{FF2B5EF4-FFF2-40B4-BE49-F238E27FC236}">
                  <a16:creationId xmlns:a16="http://schemas.microsoft.com/office/drawing/2014/main" id="{94656CF9-E6C4-7224-0008-E400B8F8A407}"/>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ole tekstowe 11">
              <a:extLst>
                <a:ext uri="{FF2B5EF4-FFF2-40B4-BE49-F238E27FC236}">
                  <a16:creationId xmlns:a16="http://schemas.microsoft.com/office/drawing/2014/main" id="{0F9AA7FB-28FC-02D2-6D90-49498D8FE4F6}"/>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70</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281214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837859-F005-AC0B-45E0-EC63D31430B3}"/>
              </a:ext>
            </a:extLst>
          </p:cNvPr>
          <p:cNvSpPr>
            <a:spLocks noGrp="1"/>
          </p:cNvSpPr>
          <p:nvPr>
            <p:ph type="title"/>
          </p:nvPr>
        </p:nvSpPr>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Kryterium merytoryczne: B.7. Zgodność przedsięwzięcia MŚP z zasadami horyzontalnymi UE (2 z 5):</a:t>
            </a:r>
          </a:p>
        </p:txBody>
      </p:sp>
      <p:grpSp>
        <p:nvGrpSpPr>
          <p:cNvPr id="5" name="Grupa 4">
            <a:extLst>
              <a:ext uri="{FF2B5EF4-FFF2-40B4-BE49-F238E27FC236}">
                <a16:creationId xmlns:a16="http://schemas.microsoft.com/office/drawing/2014/main" id="{4DFC5667-AFC4-87D4-A757-B17DDE7D336F}"/>
              </a:ext>
            </a:extLst>
          </p:cNvPr>
          <p:cNvGrpSpPr/>
          <p:nvPr/>
        </p:nvGrpSpPr>
        <p:grpSpPr>
          <a:xfrm>
            <a:off x="0" y="422781"/>
            <a:ext cx="3093457" cy="142043"/>
            <a:chOff x="3653572" y="438181"/>
            <a:chExt cx="3093457" cy="142043"/>
          </a:xfrm>
        </p:grpSpPr>
        <p:cxnSp>
          <p:nvCxnSpPr>
            <p:cNvPr id="6" name="Łącznik prosty 5">
              <a:extLst>
                <a:ext uri="{FF2B5EF4-FFF2-40B4-BE49-F238E27FC236}">
                  <a16:creationId xmlns:a16="http://schemas.microsoft.com/office/drawing/2014/main" id="{F5C36528-1FCB-DFF6-2434-64B3984F2D50}"/>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37D3E0A4-7389-7621-A901-0E59D8199BD1}"/>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4" name="Grupa 3">
            <a:extLst>
              <a:ext uri="{FF2B5EF4-FFF2-40B4-BE49-F238E27FC236}">
                <a16:creationId xmlns:a16="http://schemas.microsoft.com/office/drawing/2014/main" id="{0FCF6ECB-B683-CE56-5371-26C567F459B3}"/>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7FEB2233-F06A-8197-CD41-6E11AC5CE2A9}"/>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F3F21C3B-617D-9681-8F88-9D4784E22B72}"/>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B2F2B853-2680-D7DB-F7D3-3B6D6812B577}"/>
              </a:ext>
            </a:extLst>
          </p:cNvPr>
          <p:cNvPicPr>
            <a:picLocks noChangeAspect="1"/>
          </p:cNvPicPr>
          <p:nvPr/>
        </p:nvPicPr>
        <p:blipFill rotWithShape="1">
          <a:blip r:embed="rId2"/>
          <a:srcRect l="39040" t="27634" r="6906" b="36055"/>
          <a:stretch/>
        </p:blipFill>
        <p:spPr>
          <a:xfrm>
            <a:off x="-1" y="4903143"/>
            <a:ext cx="2351315" cy="1974878"/>
          </a:xfrm>
          <a:prstGeom prst="rect">
            <a:avLst/>
          </a:prstGeom>
        </p:spPr>
      </p:pic>
      <p:sp>
        <p:nvSpPr>
          <p:cNvPr id="3" name="Symbol zastępczy zawartości 2">
            <a:extLst>
              <a:ext uri="{FF2B5EF4-FFF2-40B4-BE49-F238E27FC236}">
                <a16:creationId xmlns:a16="http://schemas.microsoft.com/office/drawing/2014/main" id="{178D9535-1B3B-1500-EA71-87A7B9FDA993}"/>
              </a:ext>
            </a:extLst>
          </p:cNvPr>
          <p:cNvSpPr>
            <a:spLocks noGrp="1"/>
          </p:cNvSpPr>
          <p:nvPr>
            <p:ph idx="1"/>
          </p:nvPr>
        </p:nvSpPr>
        <p:spPr>
          <a:xfrm>
            <a:off x="838200" y="1825625"/>
            <a:ext cx="10515600" cy="3491093"/>
          </a:xfrm>
        </p:spPr>
        <p:txBody>
          <a:bodyPr>
            <a:normAutofit/>
          </a:bodyPr>
          <a:lstStyle/>
          <a:p>
            <a:pPr marL="0" indent="0">
              <a:lnSpc>
                <a:spcPct val="140000"/>
              </a:lnSpc>
              <a:buNone/>
            </a:pPr>
            <a:r>
              <a:rPr lang="pl-PL" sz="1800" dirty="0">
                <a:latin typeface="Lato" panose="020F0502020204030203" pitchFamily="34" charset="0"/>
                <a:ea typeface="Lato" panose="020F0502020204030203" pitchFamily="34" charset="0"/>
                <a:cs typeface="Lato" panose="020F0502020204030203" pitchFamily="34" charset="0"/>
              </a:rPr>
              <a:t>2)	„niewyrządzania znaczącej szkody środowisku” (DNSH – do no </a:t>
            </a:r>
            <a:r>
              <a:rPr lang="pl-PL" sz="1800" dirty="0" err="1">
                <a:latin typeface="Lato" panose="020F0502020204030203" pitchFamily="34" charset="0"/>
                <a:ea typeface="Lato" panose="020F0502020204030203" pitchFamily="34" charset="0"/>
                <a:cs typeface="Lato" panose="020F0502020204030203" pitchFamily="34" charset="0"/>
              </a:rPr>
              <a:t>significant</a:t>
            </a:r>
            <a:r>
              <a:rPr lang="pl-PL" sz="1800" dirty="0">
                <a:latin typeface="Lato" panose="020F0502020204030203" pitchFamily="34" charset="0"/>
                <a:ea typeface="Lato" panose="020F0502020204030203" pitchFamily="34" charset="0"/>
                <a:cs typeface="Lato" panose="020F0502020204030203" pitchFamily="34" charset="0"/>
              </a:rPr>
              <a:t> </a:t>
            </a:r>
            <a:r>
              <a:rPr lang="pl-PL" sz="1800" dirty="0" err="1">
                <a:latin typeface="Lato" panose="020F0502020204030203" pitchFamily="34" charset="0"/>
                <a:ea typeface="Lato" panose="020F0502020204030203" pitchFamily="34" charset="0"/>
                <a:cs typeface="Lato" panose="020F0502020204030203" pitchFamily="34" charset="0"/>
              </a:rPr>
              <a:t>harm</a:t>
            </a:r>
            <a:r>
              <a:rPr lang="pl-PL" sz="1800" dirty="0">
                <a:latin typeface="Lato" panose="020F0502020204030203" pitchFamily="34" charset="0"/>
                <a:ea typeface="Lato" panose="020F0502020204030203" pitchFamily="34" charset="0"/>
                <a:cs typeface="Lato" panose="020F0502020204030203" pitchFamily="34" charset="0"/>
              </a:rPr>
              <a:t>) (0 pkt albo 1 pkt).</a:t>
            </a:r>
          </a:p>
          <a:p>
            <a:pPr marL="0" indent="0">
              <a:lnSpc>
                <a:spcPct val="140000"/>
              </a:lnSpc>
              <a:buNone/>
            </a:pPr>
            <a:r>
              <a:rPr lang="pl-PL" sz="1800" dirty="0">
                <a:latin typeface="Lato" panose="020F0502020204030203" pitchFamily="34" charset="0"/>
                <a:ea typeface="Lato" panose="020F0502020204030203" pitchFamily="34" charset="0"/>
                <a:cs typeface="Lato" panose="020F0502020204030203" pitchFamily="34" charset="0"/>
              </a:rPr>
              <a:t>Żadne z działań służących realizacji przedsięwzięcia MŚP nie czyni poważnych szkód środowiskowych w rozumieniu art. 17 rozporządzenia (UE) 2020/852 (zasada „nie czyń znaczącej szkody”). W szczególności przedmiotem sprawdzenia jest zgodność przedsięwzięcia MŚP z dokumentem „Zgodność przedsięwzięć finansowanych ze środków Unii Europejskiej, w tym realizowanych w ramach Krajowego Planu Odbudowy i Zwiększania Odporności, z zasadą „nie czyń znaczącej szkody” - zasadą DNSH. Podręcznik dla Beneficjenta;</a:t>
            </a:r>
          </a:p>
        </p:txBody>
      </p:sp>
      <p:grpSp>
        <p:nvGrpSpPr>
          <p:cNvPr id="11" name="Grupa 10">
            <a:extLst>
              <a:ext uri="{FF2B5EF4-FFF2-40B4-BE49-F238E27FC236}">
                <a16:creationId xmlns:a16="http://schemas.microsoft.com/office/drawing/2014/main" id="{2B5737D5-2479-8AE9-81BD-F4B59D60A84A}"/>
              </a:ext>
            </a:extLst>
          </p:cNvPr>
          <p:cNvGrpSpPr/>
          <p:nvPr/>
        </p:nvGrpSpPr>
        <p:grpSpPr>
          <a:xfrm>
            <a:off x="11048842" y="7133"/>
            <a:ext cx="790916" cy="776133"/>
            <a:chOff x="11084833" y="0"/>
            <a:chExt cx="790916" cy="776133"/>
          </a:xfrm>
        </p:grpSpPr>
        <p:sp>
          <p:nvSpPr>
            <p:cNvPr id="12" name="Prostokąt 11">
              <a:extLst>
                <a:ext uri="{FF2B5EF4-FFF2-40B4-BE49-F238E27FC236}">
                  <a16:creationId xmlns:a16="http://schemas.microsoft.com/office/drawing/2014/main" id="{1EC4B691-769A-F50C-A150-22E1C026F7EF}"/>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DDF974CF-A27B-D9BE-75C1-470A361CC034}"/>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71</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279756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F0BD04-4142-1986-F680-297DF38E96AB}"/>
              </a:ext>
            </a:extLst>
          </p:cNvPr>
          <p:cNvSpPr>
            <a:spLocks noGrp="1"/>
          </p:cNvSpPr>
          <p:nvPr>
            <p:ph type="title"/>
          </p:nvPr>
        </p:nvSpPr>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Kryterium merytoryczne: B.7. Zgodność przedsięwzięcia MŚP z zasadami horyzontalnymi UE (3 z 5):</a:t>
            </a:r>
          </a:p>
        </p:txBody>
      </p:sp>
      <p:sp>
        <p:nvSpPr>
          <p:cNvPr id="3" name="Symbol zastępczy zawartości 2">
            <a:extLst>
              <a:ext uri="{FF2B5EF4-FFF2-40B4-BE49-F238E27FC236}">
                <a16:creationId xmlns:a16="http://schemas.microsoft.com/office/drawing/2014/main" id="{8FF0BCC2-B9D9-1D08-4D18-1D77C9A44A11}"/>
              </a:ext>
            </a:extLst>
          </p:cNvPr>
          <p:cNvSpPr>
            <a:spLocks noGrp="1"/>
          </p:cNvSpPr>
          <p:nvPr>
            <p:ph idx="1"/>
          </p:nvPr>
        </p:nvSpPr>
        <p:spPr>
          <a:xfrm>
            <a:off x="838200" y="1825625"/>
            <a:ext cx="10747342" cy="4351338"/>
          </a:xfrm>
        </p:spPr>
        <p:txBody>
          <a:bodyPr>
            <a:normAutofit/>
          </a:bodyPr>
          <a:lstStyle/>
          <a:p>
            <a:pPr marL="0" indent="0">
              <a:lnSpc>
                <a:spcPct val="140000"/>
              </a:lnSpc>
              <a:buNone/>
            </a:pPr>
            <a:r>
              <a:rPr lang="pl-PL" sz="1800" dirty="0">
                <a:latin typeface="Lato" panose="020F0502020204030203" pitchFamily="34" charset="0"/>
                <a:ea typeface="Lato" panose="020F0502020204030203" pitchFamily="34" charset="0"/>
                <a:cs typeface="Lato" panose="020F0502020204030203" pitchFamily="34" charset="0"/>
              </a:rPr>
              <a:t>3)	zrównoważonego rozwoju – racjonalnego wykorzystania zasobów (0 pkt albo 1 pkt).</a:t>
            </a:r>
          </a:p>
          <a:p>
            <a:pPr marL="0" indent="0">
              <a:lnSpc>
                <a:spcPct val="140000"/>
              </a:lnSpc>
              <a:buNone/>
            </a:pPr>
            <a:r>
              <a:rPr lang="pl-PL" sz="1800" dirty="0">
                <a:latin typeface="Lato" panose="020F0502020204030203" pitchFamily="34" charset="0"/>
                <a:ea typeface="Lato" panose="020F0502020204030203" pitchFamily="34" charset="0"/>
                <a:cs typeface="Lato" panose="020F0502020204030203" pitchFamily="34" charset="0"/>
              </a:rPr>
              <a:t>Sprawdzane jest, czy przedsięwzięcie MŚP obejmuje finansowanie działań minimalizujących oddziaływanie działalności człowieka na środowisko. Zasada zrównoważonego rozwoju jest zachowana, jeżeli w ramach przedsięwzięcia MŚP zakłada się podejmowanie działań ukierunkowanych na:</a:t>
            </a:r>
          </a:p>
          <a:p>
            <a:pPr marL="360000" indent="0">
              <a:lnSpc>
                <a:spcPct val="140000"/>
              </a:lnSpc>
              <a:buNone/>
            </a:pPr>
            <a:r>
              <a:rPr lang="pl-PL" sz="1800" dirty="0">
                <a:latin typeface="Lato" panose="020F0502020204030203" pitchFamily="34" charset="0"/>
                <a:ea typeface="Lato" panose="020F0502020204030203" pitchFamily="34" charset="0"/>
                <a:cs typeface="Lato" panose="020F0502020204030203" pitchFamily="34" charset="0"/>
              </a:rPr>
              <a:t>a)	racjonalne gospodarowanie zasobami,</a:t>
            </a:r>
          </a:p>
          <a:p>
            <a:pPr marL="360000" indent="0">
              <a:lnSpc>
                <a:spcPct val="140000"/>
              </a:lnSpc>
              <a:buNone/>
            </a:pPr>
            <a:r>
              <a:rPr lang="pl-PL" sz="1800" dirty="0">
                <a:latin typeface="Lato" panose="020F0502020204030203" pitchFamily="34" charset="0"/>
                <a:ea typeface="Lato" panose="020F0502020204030203" pitchFamily="34" charset="0"/>
                <a:cs typeface="Lato" panose="020F0502020204030203" pitchFamily="34" charset="0"/>
              </a:rPr>
              <a:t>b)	ograniczenie presji na środowisko,</a:t>
            </a:r>
          </a:p>
          <a:p>
            <a:pPr marL="360000" indent="0">
              <a:lnSpc>
                <a:spcPct val="140000"/>
              </a:lnSpc>
              <a:buNone/>
            </a:pPr>
            <a:r>
              <a:rPr lang="pl-PL" sz="1800" dirty="0">
                <a:latin typeface="Lato" panose="020F0502020204030203" pitchFamily="34" charset="0"/>
                <a:ea typeface="Lato" panose="020F0502020204030203" pitchFamily="34" charset="0"/>
                <a:cs typeface="Lato" panose="020F0502020204030203" pitchFamily="34" charset="0"/>
              </a:rPr>
              <a:t>c)	uwzględnianie efektów środowiskowych w zarządzaniu,</a:t>
            </a:r>
          </a:p>
          <a:p>
            <a:pPr marL="360000" indent="0">
              <a:lnSpc>
                <a:spcPct val="140000"/>
              </a:lnSpc>
              <a:buNone/>
            </a:pPr>
            <a:r>
              <a:rPr lang="pl-PL" sz="1800" dirty="0">
                <a:latin typeface="Lato" panose="020F0502020204030203" pitchFamily="34" charset="0"/>
                <a:ea typeface="Lato" panose="020F0502020204030203" pitchFamily="34" charset="0"/>
                <a:cs typeface="Lato" panose="020F0502020204030203" pitchFamily="34" charset="0"/>
              </a:rPr>
              <a:t>d)	podnoszenie świadomości ekologicznej społeczeństwa.</a:t>
            </a:r>
          </a:p>
        </p:txBody>
      </p:sp>
      <p:grpSp>
        <p:nvGrpSpPr>
          <p:cNvPr id="4" name="Grupa 3">
            <a:extLst>
              <a:ext uri="{FF2B5EF4-FFF2-40B4-BE49-F238E27FC236}">
                <a16:creationId xmlns:a16="http://schemas.microsoft.com/office/drawing/2014/main" id="{D3F66709-346C-623D-F594-5ADBB4BC202F}"/>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219C5B14-86CC-1FE5-0D27-AFE551921381}"/>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A9DB1A7B-BA6E-7BA0-5524-48C86352A786}"/>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C6116305-0108-A3E1-8966-236930A9E15B}"/>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C2D0B1FD-5A8F-985F-1EE2-535C9BDBC34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A0C7434C-7D3D-F6A1-0A09-690E8AF42426}"/>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CC32207A-D9C2-C776-B5E4-E56CDECE9B68}"/>
              </a:ext>
            </a:extLst>
          </p:cNvPr>
          <p:cNvGrpSpPr/>
          <p:nvPr/>
        </p:nvGrpSpPr>
        <p:grpSpPr>
          <a:xfrm>
            <a:off x="0" y="6098297"/>
            <a:ext cx="790916" cy="776133"/>
            <a:chOff x="11084833" y="0"/>
            <a:chExt cx="790916" cy="776133"/>
          </a:xfrm>
        </p:grpSpPr>
        <p:sp>
          <p:nvSpPr>
            <p:cNvPr id="11" name="Prostokąt 10">
              <a:extLst>
                <a:ext uri="{FF2B5EF4-FFF2-40B4-BE49-F238E27FC236}">
                  <a16:creationId xmlns:a16="http://schemas.microsoft.com/office/drawing/2014/main" id="{9E74FF1D-0D33-625F-6789-BF590D7F199D}"/>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ole tekstowe 11">
              <a:extLst>
                <a:ext uri="{FF2B5EF4-FFF2-40B4-BE49-F238E27FC236}">
                  <a16:creationId xmlns:a16="http://schemas.microsoft.com/office/drawing/2014/main" id="{86CEBFF3-280D-0952-0944-F3698D5F1D30}"/>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72</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860101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7C9DC0-143C-22B6-3FCD-4F6C2FFF3A94}"/>
              </a:ext>
            </a:extLst>
          </p:cNvPr>
          <p:cNvSpPr>
            <a:spLocks noGrp="1"/>
          </p:cNvSpPr>
          <p:nvPr>
            <p:ph type="title"/>
          </p:nvPr>
        </p:nvSpPr>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Kryterium merytoryczne: B.7. Zgodność przedsięwzięcia MŚP z zasadami horyzontalnymi UE (4 z 5):</a:t>
            </a:r>
          </a:p>
        </p:txBody>
      </p:sp>
      <p:sp>
        <p:nvSpPr>
          <p:cNvPr id="3" name="Symbol zastępczy zawartości 2">
            <a:extLst>
              <a:ext uri="{FF2B5EF4-FFF2-40B4-BE49-F238E27FC236}">
                <a16:creationId xmlns:a16="http://schemas.microsoft.com/office/drawing/2014/main" id="{B591C1BD-67F6-29EC-5C67-47C53CD56385}"/>
              </a:ext>
            </a:extLst>
          </p:cNvPr>
          <p:cNvSpPr>
            <a:spLocks noGrp="1"/>
          </p:cNvSpPr>
          <p:nvPr>
            <p:ph idx="1"/>
          </p:nvPr>
        </p:nvSpPr>
        <p:spPr/>
        <p:txBody>
          <a:bodyPr>
            <a:normAutofit/>
          </a:bodyPr>
          <a:lstStyle/>
          <a:p>
            <a:pPr marL="0" indent="0">
              <a:lnSpc>
                <a:spcPct val="140000"/>
              </a:lnSpc>
              <a:buNone/>
            </a:pPr>
            <a:r>
              <a:rPr lang="pl-PL" sz="1800" dirty="0">
                <a:latin typeface="Lato" panose="020F0502020204030203" pitchFamily="34" charset="0"/>
                <a:ea typeface="Lato" panose="020F0502020204030203" pitchFamily="34" charset="0"/>
                <a:cs typeface="Lato" panose="020F0502020204030203" pitchFamily="34" charset="0"/>
              </a:rPr>
              <a:t>Kryterium uznaje się za spełnione, jeżeli przedsięwzięcie MŚP:</a:t>
            </a:r>
          </a:p>
          <a:p>
            <a:pPr>
              <a:lnSpc>
                <a:spcPct val="140000"/>
              </a:lnSpc>
            </a:pPr>
            <a:r>
              <a:rPr lang="pl-PL" sz="1800" dirty="0">
                <a:latin typeface="Lato" panose="020F0502020204030203" pitchFamily="34" charset="0"/>
                <a:ea typeface="Lato" panose="020F0502020204030203" pitchFamily="34" charset="0"/>
                <a:cs typeface="Lato" panose="020F0502020204030203" pitchFamily="34" charset="0"/>
              </a:rPr>
              <a:t>jest zgodne z zasadą równości szans i niedyskryminacji oraz z zasadą równości szans kobiet i mężczyzn. W wyjątkowych sytuacjach dopuszczalne jest uznanie neutralności przedsięwzięcia MŚP w stosunku do zasady równości szans kobiet i mężczyzn, o ile Wnioskodawca wskaże szczegółowe uzasadnienie, dlaczego w tym przedsięwzięciu MŚP nie jest w stanie zrealizować jakichkolwiek działań w tym zakresie oraz zadeklaruje, że nie będzie stosował dyskryminacji podczas zarządzania przedsięwzięciem MŚP (np. brak luki płacowej, równy dostęp do awansów);</a:t>
            </a:r>
          </a:p>
          <a:p>
            <a:pPr marL="0" indent="0">
              <a:buNone/>
            </a:pPr>
            <a:endParaRPr lang="pl-PL" dirty="0"/>
          </a:p>
        </p:txBody>
      </p:sp>
      <p:grpSp>
        <p:nvGrpSpPr>
          <p:cNvPr id="4" name="Grupa 3">
            <a:extLst>
              <a:ext uri="{FF2B5EF4-FFF2-40B4-BE49-F238E27FC236}">
                <a16:creationId xmlns:a16="http://schemas.microsoft.com/office/drawing/2014/main" id="{F9CE1EDE-961C-6B2B-FB83-EC313D272D71}"/>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9F61723F-8726-F4CC-37FB-3B0AAB015E7F}"/>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B7016942-E838-D3F8-34B5-A9EEAFE4285B}"/>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E0E34152-5968-6F0A-FCFB-EABD565AA563}"/>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A3605F4C-E585-4CA5-E5DA-D32ABC8F3E20}"/>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45371657-0AEA-DFFC-F4A5-38FC474FD41C}"/>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107ECC24-70EA-8DCD-8DC2-BFD75AA20492}"/>
              </a:ext>
            </a:extLst>
          </p:cNvPr>
          <p:cNvPicPr>
            <a:picLocks noChangeAspect="1"/>
          </p:cNvPicPr>
          <p:nvPr/>
        </p:nvPicPr>
        <p:blipFill rotWithShape="1">
          <a:blip r:embed="rId2"/>
          <a:srcRect l="39040" t="27634" r="6906" b="36055"/>
          <a:stretch/>
        </p:blipFill>
        <p:spPr>
          <a:xfrm>
            <a:off x="-1" y="4593948"/>
            <a:ext cx="2719447" cy="2284073"/>
          </a:xfrm>
          <a:prstGeom prst="rect">
            <a:avLst/>
          </a:prstGeom>
        </p:spPr>
      </p:pic>
      <p:grpSp>
        <p:nvGrpSpPr>
          <p:cNvPr id="11" name="Grupa 10">
            <a:extLst>
              <a:ext uri="{FF2B5EF4-FFF2-40B4-BE49-F238E27FC236}">
                <a16:creationId xmlns:a16="http://schemas.microsoft.com/office/drawing/2014/main" id="{76F994ED-B1AA-6C8C-8D6D-31EF9C8D0A61}"/>
              </a:ext>
            </a:extLst>
          </p:cNvPr>
          <p:cNvGrpSpPr/>
          <p:nvPr/>
        </p:nvGrpSpPr>
        <p:grpSpPr>
          <a:xfrm>
            <a:off x="11072592" y="0"/>
            <a:ext cx="790916" cy="776133"/>
            <a:chOff x="11084833" y="0"/>
            <a:chExt cx="790916" cy="776133"/>
          </a:xfrm>
        </p:grpSpPr>
        <p:sp>
          <p:nvSpPr>
            <p:cNvPr id="12" name="Prostokąt 11">
              <a:extLst>
                <a:ext uri="{FF2B5EF4-FFF2-40B4-BE49-F238E27FC236}">
                  <a16:creationId xmlns:a16="http://schemas.microsoft.com/office/drawing/2014/main" id="{A690167C-E753-7D8D-3591-DADC64C07AC7}"/>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3FD27834-314F-987E-6835-40093DAEC0F9}"/>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73</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821671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F046D6-E42C-04EA-8905-43C80AA360AA}"/>
              </a:ext>
            </a:extLst>
          </p:cNvPr>
          <p:cNvSpPr>
            <a:spLocks noGrp="1"/>
          </p:cNvSpPr>
          <p:nvPr>
            <p:ph type="title"/>
          </p:nvPr>
        </p:nvSpPr>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Kryterium merytoryczne: B.7. Zgodność przedsięwzięcia MŚP z zasadami horyzontalnymi UE (5 z 5):</a:t>
            </a:r>
          </a:p>
        </p:txBody>
      </p:sp>
      <p:sp>
        <p:nvSpPr>
          <p:cNvPr id="3" name="Symbol zastępczy zawartości 2">
            <a:extLst>
              <a:ext uri="{FF2B5EF4-FFF2-40B4-BE49-F238E27FC236}">
                <a16:creationId xmlns:a16="http://schemas.microsoft.com/office/drawing/2014/main" id="{3C2CBD3F-622A-22B1-8A18-B92E2B879B2C}"/>
              </a:ext>
            </a:extLst>
          </p:cNvPr>
          <p:cNvSpPr>
            <a:spLocks noGrp="1"/>
          </p:cNvSpPr>
          <p:nvPr>
            <p:ph idx="1"/>
          </p:nvPr>
        </p:nvSpPr>
        <p:spPr/>
        <p:txBody>
          <a:bodyPr>
            <a:normAutofit/>
          </a:bodyPr>
          <a:lstStyle/>
          <a:p>
            <a:pPr>
              <a:lnSpc>
                <a:spcPct val="130000"/>
              </a:lnSpc>
            </a:pPr>
            <a:r>
              <a:rPr lang="pl-PL" sz="1800" dirty="0">
                <a:latin typeface="Lato" panose="020F0502020204030203" pitchFamily="34" charset="0"/>
                <a:ea typeface="Lato" panose="020F0502020204030203" pitchFamily="34" charset="0"/>
                <a:cs typeface="Lato" panose="020F0502020204030203" pitchFamily="34" charset="0"/>
              </a:rPr>
              <a:t>zapewnia dostępność produktów przedsięwzięcia MŚP dla osób z niepełnosprawnościami. W wyjątkowych sytuacjach dopuszczalne jest uznanie neutralności produktu przedsięwzięcia MŚP w stosunku do niniejszej zasady, o ile Wnioskodawca wskaże szczegółowe uzasadnienie, dlaczego nie jest w stanie zrealizować jakichkolwiek działań w tym zakresie;</a:t>
            </a:r>
          </a:p>
          <a:p>
            <a:pPr>
              <a:lnSpc>
                <a:spcPct val="130000"/>
              </a:lnSpc>
            </a:pPr>
            <a:r>
              <a:rPr lang="pl-PL" sz="1800" dirty="0">
                <a:latin typeface="Lato" panose="020F0502020204030203" pitchFamily="34" charset="0"/>
                <a:ea typeface="Lato" panose="020F0502020204030203" pitchFamily="34" charset="0"/>
                <a:cs typeface="Lato" panose="020F0502020204030203" pitchFamily="34" charset="0"/>
              </a:rPr>
              <a:t>jest zgodne z zasadą „niewyrządzania znaczącej szkody środowisku” (DNSH);</a:t>
            </a:r>
          </a:p>
          <a:p>
            <a:pPr>
              <a:lnSpc>
                <a:spcPct val="130000"/>
              </a:lnSpc>
            </a:pPr>
            <a:r>
              <a:rPr lang="pl-PL" sz="1800" dirty="0">
                <a:latin typeface="Lato" panose="020F0502020204030203" pitchFamily="34" charset="0"/>
                <a:ea typeface="Lato" panose="020F0502020204030203" pitchFamily="34" charset="0"/>
                <a:cs typeface="Lato" panose="020F0502020204030203" pitchFamily="34" charset="0"/>
              </a:rPr>
              <a:t>jest zgodne z zasadą zrównoważonego rozwoju.</a:t>
            </a:r>
          </a:p>
          <a:p>
            <a:pPr marL="0" indent="0">
              <a:lnSpc>
                <a:spcPct val="130000"/>
              </a:lnSpc>
              <a:buNone/>
            </a:pPr>
            <a:endParaRPr lang="pl-PL" sz="1800" b="1"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buNone/>
            </a:pPr>
            <a:r>
              <a:rPr lang="pl-PL" sz="1800" b="1" dirty="0">
                <a:latin typeface="Lato" panose="020F0502020204030203" pitchFamily="34" charset="0"/>
                <a:ea typeface="Lato" panose="020F0502020204030203" pitchFamily="34" charset="0"/>
                <a:cs typeface="Lato" panose="020F0502020204030203" pitchFamily="34" charset="0"/>
              </a:rPr>
              <a:t>Kryterium obligatoryjne. Wnioskodawca musi uzyskać wymaganą liczbę punktów w tym kryterium.</a:t>
            </a:r>
          </a:p>
          <a:p>
            <a:pPr marL="0" indent="0">
              <a:lnSpc>
                <a:spcPct val="130000"/>
              </a:lnSpc>
              <a:buNone/>
            </a:pPr>
            <a:r>
              <a:rPr lang="pl-PL" sz="1800" b="1" dirty="0">
                <a:latin typeface="Lato" panose="020F0502020204030203" pitchFamily="34" charset="0"/>
                <a:ea typeface="Lato" panose="020F0502020204030203" pitchFamily="34" charset="0"/>
                <a:cs typeface="Lato" panose="020F0502020204030203" pitchFamily="34" charset="0"/>
              </a:rPr>
              <a:t>Wymagana liczba punktów do uzyskania w kryterium: 3 pkt.</a:t>
            </a:r>
          </a:p>
          <a:p>
            <a:pPr marL="0" indent="0">
              <a:buNone/>
            </a:pPr>
            <a:endParaRPr lang="pl-PL" dirty="0"/>
          </a:p>
        </p:txBody>
      </p:sp>
      <p:grpSp>
        <p:nvGrpSpPr>
          <p:cNvPr id="4" name="Grupa 3">
            <a:extLst>
              <a:ext uri="{FF2B5EF4-FFF2-40B4-BE49-F238E27FC236}">
                <a16:creationId xmlns:a16="http://schemas.microsoft.com/office/drawing/2014/main" id="{CACF444F-515D-BBAB-501D-1982217AEDDF}"/>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9D6C61BD-594E-DFBD-336E-46FE087B66AA}"/>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3AEC97A5-14F4-157A-848C-CE994BC2C762}"/>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27301DF6-628A-8626-5379-EFA0E7FB7E21}"/>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DC18C00B-A769-B54A-7B57-2D7C3FA4BCBA}"/>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15593791-5B63-BC53-CCD9-291469723F70}"/>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56F90305-9825-4591-9A64-2C29DCAB07AA}"/>
              </a:ext>
            </a:extLst>
          </p:cNvPr>
          <p:cNvGrpSpPr/>
          <p:nvPr/>
        </p:nvGrpSpPr>
        <p:grpSpPr>
          <a:xfrm>
            <a:off x="0" y="6104808"/>
            <a:ext cx="790916" cy="776133"/>
            <a:chOff x="11084833" y="0"/>
            <a:chExt cx="790916" cy="776133"/>
          </a:xfrm>
        </p:grpSpPr>
        <p:sp>
          <p:nvSpPr>
            <p:cNvPr id="11" name="Prostokąt 10">
              <a:extLst>
                <a:ext uri="{FF2B5EF4-FFF2-40B4-BE49-F238E27FC236}">
                  <a16:creationId xmlns:a16="http://schemas.microsoft.com/office/drawing/2014/main" id="{2028601B-4CE8-3938-2016-FFD9CA30D82C}"/>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ole tekstowe 11">
              <a:extLst>
                <a:ext uri="{FF2B5EF4-FFF2-40B4-BE49-F238E27FC236}">
                  <a16:creationId xmlns:a16="http://schemas.microsoft.com/office/drawing/2014/main" id="{97232C96-5E72-0A2C-6689-55B3BCECAE71}"/>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74</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875336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660B6E-4C04-D8E4-C1B8-2EE7B3F9A785}"/>
              </a:ext>
            </a:extLst>
          </p:cNvPr>
          <p:cNvSpPr>
            <a:spLocks noGrp="1"/>
          </p:cNvSpPr>
          <p:nvPr>
            <p:ph type="title"/>
          </p:nvPr>
        </p:nvSpPr>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Kryterium merytoryczne: B.8. Wysokość wkładu własnego zapewnionego przez Wnioskodawcę (1 z 2):</a:t>
            </a:r>
          </a:p>
        </p:txBody>
      </p:sp>
      <p:grpSp>
        <p:nvGrpSpPr>
          <p:cNvPr id="4" name="Grupa 3">
            <a:extLst>
              <a:ext uri="{FF2B5EF4-FFF2-40B4-BE49-F238E27FC236}">
                <a16:creationId xmlns:a16="http://schemas.microsoft.com/office/drawing/2014/main" id="{FE558AFB-151E-2120-A7D8-AE81929CBB4A}"/>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7AFB324F-DD95-07B1-9847-AE503C9E6A67}"/>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A3CA32EC-E0AF-419E-626F-456E5B8B23FD}"/>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E5570C4D-8975-3E4B-B060-FCF9C45F2AF7}"/>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F700D1DC-7D39-A004-B199-F5BDD47E167C}"/>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D0844017-3318-45A7-D75D-9C9EE63922E0}"/>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7A5AD328-FBAE-F1AC-F013-2D3BD01540AF}"/>
              </a:ext>
            </a:extLst>
          </p:cNvPr>
          <p:cNvPicPr>
            <a:picLocks noChangeAspect="1"/>
          </p:cNvPicPr>
          <p:nvPr/>
        </p:nvPicPr>
        <p:blipFill rotWithShape="1">
          <a:blip r:embed="rId2"/>
          <a:srcRect l="39040" t="27634" r="6906" b="36055"/>
          <a:stretch/>
        </p:blipFill>
        <p:spPr>
          <a:xfrm>
            <a:off x="-1" y="3716224"/>
            <a:ext cx="3764477" cy="3161797"/>
          </a:xfrm>
          <a:prstGeom prst="rect">
            <a:avLst/>
          </a:prstGeom>
        </p:spPr>
      </p:pic>
      <p:sp>
        <p:nvSpPr>
          <p:cNvPr id="3" name="Symbol zastępczy zawartości 2">
            <a:extLst>
              <a:ext uri="{FF2B5EF4-FFF2-40B4-BE49-F238E27FC236}">
                <a16:creationId xmlns:a16="http://schemas.microsoft.com/office/drawing/2014/main" id="{5D2BCBA5-EE4E-A448-BF16-F93017CCC694}"/>
              </a:ext>
            </a:extLst>
          </p:cNvPr>
          <p:cNvSpPr>
            <a:spLocks noGrp="1"/>
          </p:cNvSpPr>
          <p:nvPr>
            <p:ph idx="1"/>
          </p:nvPr>
        </p:nvSpPr>
        <p:spPr>
          <a:xfrm>
            <a:off x="838200" y="1825625"/>
            <a:ext cx="10515600" cy="2557839"/>
          </a:xfrm>
        </p:spPr>
        <p:txBody>
          <a:bodyPr>
            <a:norm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W ramach kryterium przyznawane są dodatkowe punkty dla przedsięwzięć MŚP, w których Wnioskodawca zapewni wyższy niż minimalny poziom wkładu własnego. Zgodnie z Regulaminem wyboru przedsięwzięć MŚP intensywność wsparcia przedsięwzięcia MŚP nie może przekroczyć 90% kosztów kwalifikowalnych, a zatem minimalna wartość wkładu własnego wynosi 10% kosztów kwalifikowalnych przedsięwzięcia MŚP. Poziom wkładu własnego w poszczególnych komponentach realizowanych w ramach przedsięwzięcia MŚP musi być jednakowy.</a:t>
            </a:r>
          </a:p>
        </p:txBody>
      </p:sp>
      <p:grpSp>
        <p:nvGrpSpPr>
          <p:cNvPr id="11" name="Grupa 10">
            <a:extLst>
              <a:ext uri="{FF2B5EF4-FFF2-40B4-BE49-F238E27FC236}">
                <a16:creationId xmlns:a16="http://schemas.microsoft.com/office/drawing/2014/main" id="{3CFA06D4-E4D6-0E0B-749F-9C57F403698F}"/>
              </a:ext>
            </a:extLst>
          </p:cNvPr>
          <p:cNvGrpSpPr/>
          <p:nvPr/>
        </p:nvGrpSpPr>
        <p:grpSpPr>
          <a:xfrm>
            <a:off x="10958342" y="0"/>
            <a:ext cx="790916" cy="776133"/>
            <a:chOff x="11084833" y="0"/>
            <a:chExt cx="790916" cy="776133"/>
          </a:xfrm>
        </p:grpSpPr>
        <p:sp>
          <p:nvSpPr>
            <p:cNvPr id="12" name="Prostokąt 11">
              <a:extLst>
                <a:ext uri="{FF2B5EF4-FFF2-40B4-BE49-F238E27FC236}">
                  <a16:creationId xmlns:a16="http://schemas.microsoft.com/office/drawing/2014/main" id="{4BE55472-7681-4406-38F8-1DE1AB396D81}"/>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D3C34CD3-F936-49CA-F8EC-C2BE5809DC20}"/>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75</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391071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EA4BEE-8653-4184-F736-8FB4B3EA3890}"/>
              </a:ext>
            </a:extLst>
          </p:cNvPr>
          <p:cNvSpPr>
            <a:spLocks noGrp="1"/>
          </p:cNvSpPr>
          <p:nvPr>
            <p:ph type="title"/>
          </p:nvPr>
        </p:nvSpPr>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Kryterium merytoryczne: B.8. Wysokość wkładu własnego zapewnionego przez Wnioskodawcę (2 z 2):</a:t>
            </a:r>
          </a:p>
        </p:txBody>
      </p:sp>
      <p:sp>
        <p:nvSpPr>
          <p:cNvPr id="3" name="Symbol zastępczy zawartości 2">
            <a:extLst>
              <a:ext uri="{FF2B5EF4-FFF2-40B4-BE49-F238E27FC236}">
                <a16:creationId xmlns:a16="http://schemas.microsoft.com/office/drawing/2014/main" id="{91ADF93C-1F54-10F3-FE56-C2585206584C}"/>
              </a:ext>
            </a:extLst>
          </p:cNvPr>
          <p:cNvSpPr>
            <a:spLocks noGrp="1"/>
          </p:cNvSpPr>
          <p:nvPr>
            <p:ph idx="1"/>
          </p:nvPr>
        </p:nvSpPr>
        <p:spPr/>
        <p:txBody>
          <a:bodyPr>
            <a:normAutofit fontScale="62500" lnSpcReduction="20000"/>
          </a:bodyPr>
          <a:lstStyle/>
          <a:p>
            <a:pPr marL="0" indent="0">
              <a:lnSpc>
                <a:spcPct val="150000"/>
              </a:lnSpc>
              <a:buNone/>
            </a:pPr>
            <a:r>
              <a:rPr lang="pl-PL" dirty="0">
                <a:latin typeface="Lato" panose="020F0502020204030203" pitchFamily="34" charset="0"/>
                <a:ea typeface="Lato" panose="020F0502020204030203" pitchFamily="34" charset="0"/>
                <a:cs typeface="Lato" panose="020F0502020204030203" pitchFamily="34" charset="0"/>
              </a:rPr>
              <a:t>W przypadku, gdy Wnioskodawca zapewnia wkład własny w następujących przedziałach:</a:t>
            </a:r>
          </a:p>
          <a:p>
            <a:pPr marL="360000" indent="0">
              <a:lnSpc>
                <a:spcPct val="150000"/>
              </a:lnSpc>
              <a:buNone/>
            </a:pPr>
            <a:r>
              <a:rPr lang="pl-PL" dirty="0">
                <a:latin typeface="Lato" panose="020F0502020204030203" pitchFamily="34" charset="0"/>
                <a:ea typeface="Lato" panose="020F0502020204030203" pitchFamily="34" charset="0"/>
                <a:cs typeface="Lato" panose="020F0502020204030203" pitchFamily="34" charset="0"/>
              </a:rPr>
              <a:t>a)	co najmniej 10%, ale nie więcej niż 15%: 1 pkt,</a:t>
            </a:r>
          </a:p>
          <a:p>
            <a:pPr marL="360000" indent="0">
              <a:lnSpc>
                <a:spcPct val="150000"/>
              </a:lnSpc>
              <a:buNone/>
            </a:pPr>
            <a:r>
              <a:rPr lang="pl-PL" dirty="0">
                <a:latin typeface="Lato" panose="020F0502020204030203" pitchFamily="34" charset="0"/>
                <a:ea typeface="Lato" panose="020F0502020204030203" pitchFamily="34" charset="0"/>
                <a:cs typeface="Lato" panose="020F0502020204030203" pitchFamily="34" charset="0"/>
              </a:rPr>
              <a:t>b)	więcej niż 15%, ale nie więcej niż 20%: 2 pkt.,</a:t>
            </a:r>
          </a:p>
          <a:p>
            <a:pPr marL="360000" indent="0">
              <a:lnSpc>
                <a:spcPct val="150000"/>
              </a:lnSpc>
              <a:buNone/>
            </a:pPr>
            <a:r>
              <a:rPr lang="pl-PL" dirty="0">
                <a:latin typeface="Lato" panose="020F0502020204030203" pitchFamily="34" charset="0"/>
                <a:ea typeface="Lato" panose="020F0502020204030203" pitchFamily="34" charset="0"/>
                <a:cs typeface="Lato" panose="020F0502020204030203" pitchFamily="34" charset="0"/>
              </a:rPr>
              <a:t>c)	więcej niż 20%, ale nie więcej 25%: 3 pkt.,</a:t>
            </a:r>
          </a:p>
          <a:p>
            <a:pPr marL="360000" indent="0">
              <a:lnSpc>
                <a:spcPct val="150000"/>
              </a:lnSpc>
              <a:buNone/>
            </a:pPr>
            <a:r>
              <a:rPr lang="pl-PL" dirty="0">
                <a:latin typeface="Lato" panose="020F0502020204030203" pitchFamily="34" charset="0"/>
                <a:ea typeface="Lato" panose="020F0502020204030203" pitchFamily="34" charset="0"/>
                <a:cs typeface="Lato" panose="020F0502020204030203" pitchFamily="34" charset="0"/>
              </a:rPr>
              <a:t>d)	więcej niż 25%, ale nie więcej 30%: 4 pkt.,</a:t>
            </a:r>
          </a:p>
          <a:p>
            <a:pPr marL="360000" indent="0">
              <a:lnSpc>
                <a:spcPct val="150000"/>
              </a:lnSpc>
              <a:buNone/>
            </a:pPr>
            <a:r>
              <a:rPr lang="pl-PL" dirty="0">
                <a:latin typeface="Lato" panose="020F0502020204030203" pitchFamily="34" charset="0"/>
                <a:ea typeface="Lato" panose="020F0502020204030203" pitchFamily="34" charset="0"/>
                <a:cs typeface="Lato" panose="020F0502020204030203" pitchFamily="34" charset="0"/>
              </a:rPr>
              <a:t>e)	więcej niż 30%: 5 pkt. </a:t>
            </a:r>
          </a:p>
          <a:p>
            <a:pPr marL="0" indent="0">
              <a:lnSpc>
                <a:spcPct val="150000"/>
              </a:lnSpc>
              <a:buNone/>
            </a:pPr>
            <a:r>
              <a:rPr lang="pl-PL" b="1" dirty="0">
                <a:latin typeface="Lato" panose="020F0502020204030203" pitchFamily="34" charset="0"/>
                <a:ea typeface="Lato" panose="020F0502020204030203" pitchFamily="34" charset="0"/>
                <a:cs typeface="Lato" panose="020F0502020204030203" pitchFamily="34" charset="0"/>
              </a:rPr>
              <a:t>Kryterium obligatoryjne. Wnioskodawca musi uzyskać wymaganą liczbę punktów w tym kryterium.</a:t>
            </a:r>
          </a:p>
          <a:p>
            <a:pPr marL="0" indent="0">
              <a:lnSpc>
                <a:spcPct val="150000"/>
              </a:lnSpc>
              <a:buNone/>
            </a:pPr>
            <a:r>
              <a:rPr lang="pl-PL" b="1" dirty="0">
                <a:latin typeface="Lato" panose="020F0502020204030203" pitchFamily="34" charset="0"/>
                <a:ea typeface="Lato" panose="020F0502020204030203" pitchFamily="34" charset="0"/>
                <a:cs typeface="Lato" panose="020F0502020204030203" pitchFamily="34" charset="0"/>
              </a:rPr>
              <a:t>Wymagana liczba punktów do uzyskania w kryterium: 1 pkt.</a:t>
            </a:r>
          </a:p>
          <a:p>
            <a:pPr marL="0" indent="0">
              <a:lnSpc>
                <a:spcPct val="150000"/>
              </a:lnSpc>
              <a:buNone/>
            </a:pPr>
            <a:r>
              <a:rPr lang="pl-PL" b="1" dirty="0">
                <a:latin typeface="Lato" panose="020F0502020204030203" pitchFamily="34" charset="0"/>
                <a:ea typeface="Lato" panose="020F0502020204030203" pitchFamily="34" charset="0"/>
                <a:cs typeface="Lato" panose="020F0502020204030203" pitchFamily="34" charset="0"/>
              </a:rPr>
              <a:t>Maksymalna liczba punktów do uzyskania w kryterium: 5 pkt.</a:t>
            </a:r>
          </a:p>
        </p:txBody>
      </p:sp>
      <p:grpSp>
        <p:nvGrpSpPr>
          <p:cNvPr id="4" name="Grupa 3">
            <a:extLst>
              <a:ext uri="{FF2B5EF4-FFF2-40B4-BE49-F238E27FC236}">
                <a16:creationId xmlns:a16="http://schemas.microsoft.com/office/drawing/2014/main" id="{C12902FB-58C8-76AE-722D-BC1E5805F74F}"/>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F6FD3318-6CD2-5893-6311-B2FA0015A41F}"/>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A79D535A-9071-5FD3-486B-A5E41A590368}"/>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3BADF2EA-A16A-C879-84C2-45DA4B10C9C2}"/>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3351A43A-D532-FA93-C462-965EC753F77F}"/>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F7F86EDB-3170-01A0-F862-23D050A82B12}"/>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0" name="Grupa 9">
            <a:extLst>
              <a:ext uri="{FF2B5EF4-FFF2-40B4-BE49-F238E27FC236}">
                <a16:creationId xmlns:a16="http://schemas.microsoft.com/office/drawing/2014/main" id="{C380231B-4A14-60D3-EF04-DF5541DC4BE9}"/>
              </a:ext>
            </a:extLst>
          </p:cNvPr>
          <p:cNvGrpSpPr/>
          <p:nvPr/>
        </p:nvGrpSpPr>
        <p:grpSpPr>
          <a:xfrm>
            <a:off x="10958342" y="0"/>
            <a:ext cx="790916" cy="776133"/>
            <a:chOff x="11084833" y="0"/>
            <a:chExt cx="790916" cy="776133"/>
          </a:xfrm>
        </p:grpSpPr>
        <p:sp>
          <p:nvSpPr>
            <p:cNvPr id="11" name="Prostokąt 10">
              <a:extLst>
                <a:ext uri="{FF2B5EF4-FFF2-40B4-BE49-F238E27FC236}">
                  <a16:creationId xmlns:a16="http://schemas.microsoft.com/office/drawing/2014/main" id="{8D35C403-1BF4-17FD-6E06-0607F9D3F218}"/>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ole tekstowe 11">
              <a:extLst>
                <a:ext uri="{FF2B5EF4-FFF2-40B4-BE49-F238E27FC236}">
                  <a16:creationId xmlns:a16="http://schemas.microsoft.com/office/drawing/2014/main" id="{DBC39ACC-8F22-E4EC-BD6C-87109662DBDF}"/>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76</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747622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67D3FC-0125-0407-8E83-3D6613A3D49A}"/>
              </a:ext>
            </a:extLst>
          </p:cNvPr>
          <p:cNvSpPr>
            <a:spLocks noGrp="1"/>
          </p:cNvSpPr>
          <p:nvPr>
            <p:ph type="title"/>
          </p:nvPr>
        </p:nvSpPr>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Kryterium merytoryczne: </a:t>
            </a:r>
            <a:r>
              <a:rPr lang="pl-PL" sz="3200" b="1" dirty="0">
                <a:effectLst/>
                <a:latin typeface="Lato" panose="020F0502020204030203" pitchFamily="34" charset="0"/>
                <a:ea typeface="Lato" panose="020F0502020204030203" pitchFamily="34" charset="0"/>
                <a:cs typeface="Lato" panose="020F0502020204030203" pitchFamily="34" charset="0"/>
              </a:rPr>
              <a:t>B.9. Dodatkowe efekty realizacji przedsięwzięcia MŚP (</a:t>
            </a:r>
            <a:r>
              <a:rPr lang="pl-PL" sz="3200" b="1" dirty="0">
                <a:latin typeface="Lato" panose="020F0502020204030203" pitchFamily="34" charset="0"/>
                <a:ea typeface="Lato" panose="020F0502020204030203" pitchFamily="34" charset="0"/>
                <a:cs typeface="Lato" panose="020F0502020204030203" pitchFamily="34" charset="0"/>
              </a:rPr>
              <a:t>1 z 3</a:t>
            </a:r>
            <a:r>
              <a:rPr lang="pl-PL" sz="3200" b="1" dirty="0">
                <a:effectLst/>
                <a:latin typeface="Lato" panose="020F0502020204030203" pitchFamily="34" charset="0"/>
                <a:ea typeface="Lato" panose="020F0502020204030203" pitchFamily="34" charset="0"/>
                <a:cs typeface="Lato" panose="020F0502020204030203" pitchFamily="34" charset="0"/>
              </a:rPr>
              <a:t>):</a:t>
            </a:r>
            <a:endParaRPr lang="pl-PL" sz="3200" b="1" dirty="0">
              <a:latin typeface="Lato" panose="020F0502020204030203" pitchFamily="34" charset="0"/>
              <a:ea typeface="Lato" panose="020F0502020204030203" pitchFamily="34" charset="0"/>
              <a:cs typeface="Lato" panose="020F0502020204030203" pitchFamily="34" charset="0"/>
            </a:endParaRPr>
          </a:p>
        </p:txBody>
      </p:sp>
      <p:grpSp>
        <p:nvGrpSpPr>
          <p:cNvPr id="5" name="Grupa 4">
            <a:extLst>
              <a:ext uri="{FF2B5EF4-FFF2-40B4-BE49-F238E27FC236}">
                <a16:creationId xmlns:a16="http://schemas.microsoft.com/office/drawing/2014/main" id="{CF695606-3754-316E-AAA3-7A53054E0B56}"/>
              </a:ext>
            </a:extLst>
          </p:cNvPr>
          <p:cNvGrpSpPr/>
          <p:nvPr/>
        </p:nvGrpSpPr>
        <p:grpSpPr>
          <a:xfrm>
            <a:off x="0" y="422781"/>
            <a:ext cx="3093457" cy="142043"/>
            <a:chOff x="3653572" y="438181"/>
            <a:chExt cx="3093457" cy="142043"/>
          </a:xfrm>
        </p:grpSpPr>
        <p:cxnSp>
          <p:nvCxnSpPr>
            <p:cNvPr id="6" name="Łącznik prosty 5">
              <a:extLst>
                <a:ext uri="{FF2B5EF4-FFF2-40B4-BE49-F238E27FC236}">
                  <a16:creationId xmlns:a16="http://schemas.microsoft.com/office/drawing/2014/main" id="{98BE38ED-2CE6-C5EC-6194-9861D828180E}"/>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9A2181F9-427C-1276-9D4E-00D61B1BFFF9}"/>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4" name="Grupa 3">
            <a:extLst>
              <a:ext uri="{FF2B5EF4-FFF2-40B4-BE49-F238E27FC236}">
                <a16:creationId xmlns:a16="http://schemas.microsoft.com/office/drawing/2014/main" id="{F54DB37A-02B2-3FC2-EDCA-BC22416060D8}"/>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336B2BD6-450E-37C3-F175-43B7E0FCC24F}"/>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79CAB785-9736-278A-7419-27A80059CAB8}"/>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E67A98D8-A421-8547-CB46-0231B34F859C}"/>
              </a:ext>
            </a:extLst>
          </p:cNvPr>
          <p:cNvPicPr>
            <a:picLocks noChangeAspect="1"/>
          </p:cNvPicPr>
          <p:nvPr/>
        </p:nvPicPr>
        <p:blipFill rotWithShape="1">
          <a:blip r:embed="rId2"/>
          <a:srcRect l="39040" t="27634" r="6906" b="36055"/>
          <a:stretch/>
        </p:blipFill>
        <p:spPr>
          <a:xfrm>
            <a:off x="-1" y="4444336"/>
            <a:ext cx="2897578" cy="2433686"/>
          </a:xfrm>
          <a:prstGeom prst="rect">
            <a:avLst/>
          </a:prstGeom>
        </p:spPr>
      </p:pic>
      <p:sp>
        <p:nvSpPr>
          <p:cNvPr id="3" name="Symbol zastępczy zawartości 2">
            <a:extLst>
              <a:ext uri="{FF2B5EF4-FFF2-40B4-BE49-F238E27FC236}">
                <a16:creationId xmlns:a16="http://schemas.microsoft.com/office/drawing/2014/main" id="{5DE1FD1A-756F-7ABC-AA3F-327AA72AE4E7}"/>
              </a:ext>
            </a:extLst>
          </p:cNvPr>
          <p:cNvSpPr>
            <a:spLocks noGrp="1"/>
          </p:cNvSpPr>
          <p:nvPr>
            <p:ph idx="1"/>
          </p:nvPr>
        </p:nvSpPr>
        <p:spPr>
          <a:xfrm>
            <a:off x="838200" y="1825625"/>
            <a:ext cx="10515600" cy="3302556"/>
          </a:xfrm>
        </p:spPr>
        <p:txBody>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W ramach kryterium przyznawane są dodatkowe punkty dla przedsięwzięć MŚP, których realizacja obejmuje „zieloną transformację” lub „transformację cyfrową” i w ten sposób wpływa na działalność prowadzoną przez Wnioskodawcę.</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1.	„Zielona transformacja” oznacza, że realizacja przedsięwzięcia MŚP wpisuje się w cele wynikające z Zielonego Ładu, w szczególności efektami w zakresie:</a:t>
            </a:r>
          </a:p>
          <a:p>
            <a:pPr marL="36000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a)	zastosowania rozwiązań z zakresu gospodarki obiegu zamkniętego zmniejszających ilość odpadów i zwiększających ich segregację oraz recykling,</a:t>
            </a:r>
          </a:p>
        </p:txBody>
      </p:sp>
      <p:grpSp>
        <p:nvGrpSpPr>
          <p:cNvPr id="11" name="Grupa 10">
            <a:extLst>
              <a:ext uri="{FF2B5EF4-FFF2-40B4-BE49-F238E27FC236}">
                <a16:creationId xmlns:a16="http://schemas.microsoft.com/office/drawing/2014/main" id="{26474E02-07C3-9CCB-9F8F-51E5F7B600C5}"/>
              </a:ext>
            </a:extLst>
          </p:cNvPr>
          <p:cNvGrpSpPr/>
          <p:nvPr/>
        </p:nvGrpSpPr>
        <p:grpSpPr>
          <a:xfrm>
            <a:off x="10958342" y="0"/>
            <a:ext cx="790916" cy="776133"/>
            <a:chOff x="11084833" y="0"/>
            <a:chExt cx="790916" cy="776133"/>
          </a:xfrm>
        </p:grpSpPr>
        <p:sp>
          <p:nvSpPr>
            <p:cNvPr id="12" name="Prostokąt 11">
              <a:extLst>
                <a:ext uri="{FF2B5EF4-FFF2-40B4-BE49-F238E27FC236}">
                  <a16:creationId xmlns:a16="http://schemas.microsoft.com/office/drawing/2014/main" id="{4178A926-22C2-1DA3-CF39-CA5649DDF484}"/>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57692D2A-FD77-4F60-F18D-61B62D02AE09}"/>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77</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777159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D9B3C8-77F0-0648-BC56-395CA84B93BF}"/>
              </a:ext>
            </a:extLst>
          </p:cNvPr>
          <p:cNvSpPr>
            <a:spLocks noGrp="1"/>
          </p:cNvSpPr>
          <p:nvPr>
            <p:ph type="title"/>
          </p:nvPr>
        </p:nvSpPr>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Kryterium merytoryczne: </a:t>
            </a:r>
            <a:r>
              <a:rPr lang="pl-PL" sz="3200" b="1" dirty="0">
                <a:effectLst/>
                <a:latin typeface="Lato" panose="020F0502020204030203" pitchFamily="34" charset="0"/>
                <a:ea typeface="Lato" panose="020F0502020204030203" pitchFamily="34" charset="0"/>
                <a:cs typeface="Lato" panose="020F0502020204030203" pitchFamily="34" charset="0"/>
              </a:rPr>
              <a:t>B.9. Dodatkowe efekty realizacji przedsięwzięcia MŚP (</a:t>
            </a:r>
            <a:r>
              <a:rPr lang="pl-PL" sz="3200" b="1" dirty="0">
                <a:latin typeface="Lato" panose="020F0502020204030203" pitchFamily="34" charset="0"/>
                <a:ea typeface="Lato" panose="020F0502020204030203" pitchFamily="34" charset="0"/>
                <a:cs typeface="Lato" panose="020F0502020204030203" pitchFamily="34" charset="0"/>
              </a:rPr>
              <a:t>2 z 3</a:t>
            </a:r>
            <a:r>
              <a:rPr lang="pl-PL" sz="3200" b="1" dirty="0">
                <a:effectLst/>
                <a:latin typeface="Lato" panose="020F0502020204030203" pitchFamily="34" charset="0"/>
                <a:ea typeface="Lato" panose="020F0502020204030203" pitchFamily="34" charset="0"/>
                <a:cs typeface="Lato" panose="020F0502020204030203" pitchFamily="34" charset="0"/>
              </a:rPr>
              <a:t>):</a:t>
            </a:r>
            <a:endParaRPr lang="pl-PL" sz="3200" b="1" dirty="0">
              <a:latin typeface="Lato" panose="020F0502020204030203" pitchFamily="34" charset="0"/>
              <a:ea typeface="Lato" panose="020F0502020204030203" pitchFamily="34" charset="0"/>
              <a:cs typeface="Lato" panose="020F0502020204030203" pitchFamily="34" charset="0"/>
            </a:endParaRPr>
          </a:p>
        </p:txBody>
      </p:sp>
      <p:grpSp>
        <p:nvGrpSpPr>
          <p:cNvPr id="5" name="Grupa 4">
            <a:extLst>
              <a:ext uri="{FF2B5EF4-FFF2-40B4-BE49-F238E27FC236}">
                <a16:creationId xmlns:a16="http://schemas.microsoft.com/office/drawing/2014/main" id="{9950D3B5-9DFA-52B5-B6B1-26796B4F0FF7}"/>
              </a:ext>
            </a:extLst>
          </p:cNvPr>
          <p:cNvGrpSpPr/>
          <p:nvPr/>
        </p:nvGrpSpPr>
        <p:grpSpPr>
          <a:xfrm>
            <a:off x="0" y="422781"/>
            <a:ext cx="3093457" cy="142043"/>
            <a:chOff x="3653572" y="438181"/>
            <a:chExt cx="3093457" cy="142043"/>
          </a:xfrm>
        </p:grpSpPr>
        <p:cxnSp>
          <p:nvCxnSpPr>
            <p:cNvPr id="6" name="Łącznik prosty 5">
              <a:extLst>
                <a:ext uri="{FF2B5EF4-FFF2-40B4-BE49-F238E27FC236}">
                  <a16:creationId xmlns:a16="http://schemas.microsoft.com/office/drawing/2014/main" id="{314BE809-5765-048B-D213-3D8287984822}"/>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2507DD07-D0BE-D3BC-A7F8-307B613ECC75}"/>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4" name="Grupa 3">
            <a:extLst>
              <a:ext uri="{FF2B5EF4-FFF2-40B4-BE49-F238E27FC236}">
                <a16:creationId xmlns:a16="http://schemas.microsoft.com/office/drawing/2014/main" id="{3C866A2F-5D9F-82B3-F75A-A9F0E89432B4}"/>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D7672F22-880A-10D8-9218-C823EC98D70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F4FB26C5-FBA6-B998-A6B9-9026C4EEACB4}"/>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C7461477-0EBB-142F-6BF6-8E1E7A91D31F}"/>
              </a:ext>
            </a:extLst>
          </p:cNvPr>
          <p:cNvPicPr>
            <a:picLocks noChangeAspect="1"/>
          </p:cNvPicPr>
          <p:nvPr/>
        </p:nvPicPr>
        <p:blipFill rotWithShape="1">
          <a:blip r:embed="rId2"/>
          <a:srcRect l="39040" t="27634" r="6906" b="36055"/>
          <a:stretch/>
        </p:blipFill>
        <p:spPr>
          <a:xfrm>
            <a:off x="-1" y="4593948"/>
            <a:ext cx="2719447" cy="2284073"/>
          </a:xfrm>
          <a:prstGeom prst="rect">
            <a:avLst/>
          </a:prstGeom>
        </p:spPr>
      </p:pic>
      <p:sp>
        <p:nvSpPr>
          <p:cNvPr id="3" name="Symbol zastępczy zawartości 2">
            <a:extLst>
              <a:ext uri="{FF2B5EF4-FFF2-40B4-BE49-F238E27FC236}">
                <a16:creationId xmlns:a16="http://schemas.microsoft.com/office/drawing/2014/main" id="{558B6005-CFCC-4FEF-FBD4-974A99F02455}"/>
              </a:ext>
            </a:extLst>
          </p:cNvPr>
          <p:cNvSpPr>
            <a:spLocks noGrp="1"/>
          </p:cNvSpPr>
          <p:nvPr>
            <p:ph idx="1"/>
          </p:nvPr>
        </p:nvSpPr>
        <p:spPr>
          <a:xfrm>
            <a:off x="838200" y="1825625"/>
            <a:ext cx="10515600" cy="3462812"/>
          </a:xfrm>
        </p:spPr>
        <p:txBody>
          <a:bodyPr/>
          <a:lstStyle/>
          <a:p>
            <a:pPr marL="36000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b)	zastosowania odnawialnych źródeł energii do pozyskiwania energii elektrycznej lub energii cieplnej niezbędnej do prowadzenia działalności przez Wnioskodawcę,</a:t>
            </a:r>
          </a:p>
          <a:p>
            <a:pPr marL="36000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c)	zmniejszenia energochłonności prowadzonej działalności przez Wnioskodawcę w stosunku do stanu przed realizacją inwestycji,</a:t>
            </a:r>
          </a:p>
          <a:p>
            <a:pPr marL="36000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d)	poprawy efektywności energetycznej budynków / budowli niezbędnych do realizacji działalności przez Wnioskodawcę,</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wpływające na rozszerzenie lub dywersyfikację działalności Wnioskodawcy.</a:t>
            </a:r>
          </a:p>
          <a:p>
            <a:pPr marL="0" indent="0">
              <a:buNone/>
            </a:pPr>
            <a:endParaRPr lang="pl-PL" dirty="0"/>
          </a:p>
        </p:txBody>
      </p:sp>
      <p:grpSp>
        <p:nvGrpSpPr>
          <p:cNvPr id="11" name="Grupa 10">
            <a:extLst>
              <a:ext uri="{FF2B5EF4-FFF2-40B4-BE49-F238E27FC236}">
                <a16:creationId xmlns:a16="http://schemas.microsoft.com/office/drawing/2014/main" id="{5BA05A6A-E8EF-A076-18AE-49D532965581}"/>
              </a:ext>
            </a:extLst>
          </p:cNvPr>
          <p:cNvGrpSpPr/>
          <p:nvPr/>
        </p:nvGrpSpPr>
        <p:grpSpPr>
          <a:xfrm>
            <a:off x="10958342" y="-8881"/>
            <a:ext cx="790916" cy="776133"/>
            <a:chOff x="11084833" y="0"/>
            <a:chExt cx="790916" cy="776133"/>
          </a:xfrm>
        </p:grpSpPr>
        <p:sp>
          <p:nvSpPr>
            <p:cNvPr id="12" name="Prostokąt 11">
              <a:extLst>
                <a:ext uri="{FF2B5EF4-FFF2-40B4-BE49-F238E27FC236}">
                  <a16:creationId xmlns:a16="http://schemas.microsoft.com/office/drawing/2014/main" id="{74502BDE-EFD5-4EEE-A8CA-08EEB7BD7E01}"/>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C5F4AACC-86B8-13A1-D2FE-BAAB735111FB}"/>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78</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11826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85A1E2-11D3-0A21-FA88-2C0BC821AC94}"/>
              </a:ext>
            </a:extLst>
          </p:cNvPr>
          <p:cNvSpPr>
            <a:spLocks noGrp="1"/>
          </p:cNvSpPr>
          <p:nvPr>
            <p:ph type="title"/>
          </p:nvPr>
        </p:nvSpPr>
        <p:spPr>
          <a:xfrm>
            <a:off x="838200" y="365125"/>
            <a:ext cx="10515600" cy="1460500"/>
          </a:xfrm>
        </p:spPr>
        <p:txBody>
          <a:bodyPr>
            <a:normAutofit fontScale="90000"/>
          </a:bodyPr>
          <a:lstStyle/>
          <a:p>
            <a:br>
              <a:rPr lang="pl-PL" sz="4000" dirty="0">
                <a:latin typeface="Lato" panose="020F0502020204030203" pitchFamily="34" charset="0"/>
                <a:ea typeface="Lato" panose="020F0502020204030203" pitchFamily="34" charset="0"/>
                <a:cs typeface="Lato" panose="020F0502020204030203" pitchFamily="34" charset="0"/>
              </a:rPr>
            </a:br>
            <a:br>
              <a:rPr lang="pl-PL" sz="4000" dirty="0">
                <a:latin typeface="Lato" panose="020F0502020204030203" pitchFamily="34" charset="0"/>
                <a:ea typeface="Lato" panose="020F0502020204030203" pitchFamily="34" charset="0"/>
                <a:cs typeface="Lato" panose="020F0502020204030203" pitchFamily="34" charset="0"/>
              </a:rPr>
            </a:br>
            <a:r>
              <a:rPr lang="pl-PL" sz="3600" b="1" dirty="0">
                <a:latin typeface="Lato" panose="020F0502020204030203" pitchFamily="34" charset="0"/>
                <a:ea typeface="Lato" panose="020F0502020204030203" pitchFamily="34" charset="0"/>
                <a:cs typeface="Lato" panose="020F0502020204030203" pitchFamily="34" charset="0"/>
              </a:rPr>
              <a:t>Wsparcie na realizację przedsięwzięć mogą uzyskać: </a:t>
            </a:r>
            <a:br>
              <a:rPr lang="pl-PL" b="1" dirty="0">
                <a:latin typeface="Lato" panose="020F0502020204030203" pitchFamily="34" charset="0"/>
                <a:ea typeface="Lato" panose="020F0502020204030203" pitchFamily="34" charset="0"/>
                <a:cs typeface="Lato" panose="020F0502020204030203" pitchFamily="34" charset="0"/>
              </a:rPr>
            </a:br>
            <a:endParaRPr lang="pl-PL" b="1" dirty="0">
              <a:latin typeface="Lato" panose="020F0502020204030203" pitchFamily="34" charset="0"/>
              <a:ea typeface="Lato" panose="020F0502020204030203" pitchFamily="34" charset="0"/>
              <a:cs typeface="Lato" panose="020F0502020204030203" pitchFamily="34" charset="0"/>
            </a:endParaRPr>
          </a:p>
        </p:txBody>
      </p:sp>
      <p:pic>
        <p:nvPicPr>
          <p:cNvPr id="4" name="Obraz 3">
            <a:extLst>
              <a:ext uri="{FF2B5EF4-FFF2-40B4-BE49-F238E27FC236}">
                <a16:creationId xmlns:a16="http://schemas.microsoft.com/office/drawing/2014/main" id="{0E3E7A79-BA23-2281-FBA6-77A41A688DF2}"/>
              </a:ext>
            </a:extLst>
          </p:cNvPr>
          <p:cNvPicPr>
            <a:picLocks noChangeAspect="1"/>
          </p:cNvPicPr>
          <p:nvPr/>
        </p:nvPicPr>
        <p:blipFill rotWithShape="1">
          <a:blip r:embed="rId2"/>
          <a:srcRect l="39040" t="27634" r="6906" b="36055"/>
          <a:stretch/>
        </p:blipFill>
        <p:spPr>
          <a:xfrm>
            <a:off x="0" y="3379778"/>
            <a:ext cx="4073302" cy="3421181"/>
          </a:xfrm>
          <a:prstGeom prst="rect">
            <a:avLst/>
          </a:prstGeom>
        </p:spPr>
      </p:pic>
      <p:sp>
        <p:nvSpPr>
          <p:cNvPr id="3" name="Symbol zastępczy zawartości 2">
            <a:extLst>
              <a:ext uri="{FF2B5EF4-FFF2-40B4-BE49-F238E27FC236}">
                <a16:creationId xmlns:a16="http://schemas.microsoft.com/office/drawing/2014/main" id="{E3F784E4-5711-D6A6-DCFD-017DBE4802A4}"/>
              </a:ext>
            </a:extLst>
          </p:cNvPr>
          <p:cNvSpPr>
            <a:spLocks noGrp="1"/>
          </p:cNvSpPr>
          <p:nvPr>
            <p:ph idx="1"/>
          </p:nvPr>
        </p:nvSpPr>
        <p:spPr>
          <a:xfrm>
            <a:off x="3799003" y="1825625"/>
            <a:ext cx="7968741" cy="3461920"/>
          </a:xfrm>
        </p:spPr>
        <p:txBody>
          <a:bodyPr/>
          <a:lstStyle/>
          <a:p>
            <a:pPr marL="457200" lvl="0" indent="-406400" algn="l" rtl="0">
              <a:spcBef>
                <a:spcPts val="0"/>
              </a:spcBef>
              <a:spcAft>
                <a:spcPts val="0"/>
              </a:spcAft>
              <a:buClr>
                <a:schemeClr val="dk1"/>
              </a:buClr>
              <a:buSzPts val="2800"/>
              <a:buFont typeface="Calibri"/>
              <a:buChar char="●"/>
            </a:pPr>
            <a:endParaRPr lang="pl-PL" sz="20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marL="457200" lvl="0" indent="-406400" algn="l" rtl="0">
              <a:spcBef>
                <a:spcPts val="0"/>
              </a:spcBef>
              <a:spcAft>
                <a:spcPts val="0"/>
              </a:spcAft>
              <a:buClr>
                <a:schemeClr val="dk1"/>
              </a:buClr>
              <a:buSzPts val="2800"/>
              <a:buFont typeface="Calibri"/>
              <a:buChar char="●"/>
            </a:pPr>
            <a:endParaRPr lang="pl-PL" sz="20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marL="50800" lvl="0" indent="0" algn="l" rtl="0">
              <a:spcBef>
                <a:spcPts val="0"/>
              </a:spcBef>
              <a:spcAft>
                <a:spcPts val="0"/>
              </a:spcAft>
              <a:buClr>
                <a:schemeClr val="dk1"/>
              </a:buClr>
              <a:buSzPts val="2800"/>
              <a:buNone/>
            </a:pPr>
            <a:r>
              <a:rPr lang="pl-PL" sz="20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a:t>
            </a: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mikro,</a:t>
            </a:r>
          </a:p>
          <a:p>
            <a:pPr marL="50800" lvl="0" indent="0" algn="l" rtl="0">
              <a:spcBef>
                <a:spcPts val="0"/>
              </a:spcBef>
              <a:spcAft>
                <a:spcPts val="0"/>
              </a:spcAft>
              <a:buClr>
                <a:schemeClr val="dk1"/>
              </a:buClr>
              <a:buSzPts val="2800"/>
              <a:buNone/>
            </a:pPr>
            <a:endPar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marL="50800" lvl="0" indent="0" algn="l" rtl="0">
              <a:spcBef>
                <a:spcPts val="0"/>
              </a:spcBef>
              <a:spcAft>
                <a:spcPts val="0"/>
              </a:spcAft>
              <a:buClr>
                <a:schemeClr val="dk1"/>
              </a:buClr>
              <a:buSzPts val="2800"/>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małe,</a:t>
            </a:r>
          </a:p>
          <a:p>
            <a:pPr marL="457200" lvl="0" indent="0" algn="l" rtl="0">
              <a:spcBef>
                <a:spcPts val="0"/>
              </a:spcBef>
              <a:spcAft>
                <a:spcPts val="0"/>
              </a:spcAft>
              <a:buNone/>
            </a:pPr>
            <a:endPar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marL="50800" lvl="0" indent="0" algn="l" rtl="0">
              <a:spcBef>
                <a:spcPts val="0"/>
              </a:spcBef>
              <a:spcAft>
                <a:spcPts val="0"/>
              </a:spcAft>
              <a:buClr>
                <a:schemeClr val="dk1"/>
              </a:buClr>
              <a:buSzPts val="2800"/>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	średnie,</a:t>
            </a:r>
          </a:p>
          <a:p>
            <a:pPr marL="0" indent="0">
              <a:buNone/>
            </a:pPr>
            <a:endParaRPr lang="pl-PL" sz="1800" dirty="0">
              <a:latin typeface="Lato" panose="020F0502020204030203" pitchFamily="34" charset="0"/>
              <a:ea typeface="Lato" panose="020F0502020204030203" pitchFamily="34" charset="0"/>
              <a:cs typeface="Lato" panose="020F0502020204030203" pitchFamily="34" charset="0"/>
            </a:endParaRPr>
          </a:p>
          <a:p>
            <a:pPr marL="0" indent="0">
              <a:buNone/>
            </a:pPr>
            <a:r>
              <a:rPr lang="pl-PL" sz="18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przedsiębiorstwa, które spełniają kryteria wyboru przedsięwzięć MŚP.</a:t>
            </a:r>
          </a:p>
          <a:p>
            <a:pPr marL="0" indent="0">
              <a:buNone/>
            </a:pPr>
            <a:endParaRPr lang="pl-PL" dirty="0"/>
          </a:p>
        </p:txBody>
      </p:sp>
      <p:grpSp>
        <p:nvGrpSpPr>
          <p:cNvPr id="5" name="Grupa 4">
            <a:extLst>
              <a:ext uri="{FF2B5EF4-FFF2-40B4-BE49-F238E27FC236}">
                <a16:creationId xmlns:a16="http://schemas.microsoft.com/office/drawing/2014/main" id="{4A1BCB58-7AF6-D447-82CD-0A0CD79212C3}"/>
              </a:ext>
            </a:extLst>
          </p:cNvPr>
          <p:cNvGrpSpPr/>
          <p:nvPr/>
        </p:nvGrpSpPr>
        <p:grpSpPr>
          <a:xfrm>
            <a:off x="0" y="409037"/>
            <a:ext cx="3093457" cy="142043"/>
            <a:chOff x="3653572" y="438181"/>
            <a:chExt cx="3093457" cy="142043"/>
          </a:xfrm>
        </p:grpSpPr>
        <p:cxnSp>
          <p:nvCxnSpPr>
            <p:cNvPr id="6" name="Łącznik prosty 5">
              <a:extLst>
                <a:ext uri="{FF2B5EF4-FFF2-40B4-BE49-F238E27FC236}">
                  <a16:creationId xmlns:a16="http://schemas.microsoft.com/office/drawing/2014/main" id="{D16E2086-ACE3-6FDD-C722-B5CCDFEDD144}"/>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2B0C2F62-FEB8-8F43-4E4A-7D5BC1BD4EBF}"/>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8" name="Grupa 7">
            <a:extLst>
              <a:ext uri="{FF2B5EF4-FFF2-40B4-BE49-F238E27FC236}">
                <a16:creationId xmlns:a16="http://schemas.microsoft.com/office/drawing/2014/main" id="{A1843375-A393-821C-BC0D-83F250CB7A61}"/>
              </a:ext>
            </a:extLst>
          </p:cNvPr>
          <p:cNvGrpSpPr/>
          <p:nvPr/>
        </p:nvGrpSpPr>
        <p:grpSpPr>
          <a:xfrm rot="10800000">
            <a:off x="5679928" y="6288055"/>
            <a:ext cx="6512072" cy="142043"/>
            <a:chOff x="234957" y="435006"/>
            <a:chExt cx="6512072" cy="142043"/>
          </a:xfrm>
        </p:grpSpPr>
        <p:cxnSp>
          <p:nvCxnSpPr>
            <p:cNvPr id="9" name="Łącznik prosty 8">
              <a:extLst>
                <a:ext uri="{FF2B5EF4-FFF2-40B4-BE49-F238E27FC236}">
                  <a16:creationId xmlns:a16="http://schemas.microsoft.com/office/drawing/2014/main" id="{EDC3D5DE-3B01-5081-60DB-D2FE22C541ED}"/>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A661F128-30A2-0CB1-5AF8-C9B4223FA31E}"/>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4C3D05D4-28D3-FFE0-EAF9-E45BF4D39F70}"/>
              </a:ext>
            </a:extLst>
          </p:cNvPr>
          <p:cNvGrpSpPr/>
          <p:nvPr/>
        </p:nvGrpSpPr>
        <p:grpSpPr>
          <a:xfrm>
            <a:off x="11079636" y="0"/>
            <a:ext cx="790916" cy="776133"/>
            <a:chOff x="11084833" y="0"/>
            <a:chExt cx="790916" cy="776133"/>
          </a:xfrm>
        </p:grpSpPr>
        <p:sp>
          <p:nvSpPr>
            <p:cNvPr id="12" name="Prostokąt 11">
              <a:extLst>
                <a:ext uri="{FF2B5EF4-FFF2-40B4-BE49-F238E27FC236}">
                  <a16:creationId xmlns:a16="http://schemas.microsoft.com/office/drawing/2014/main" id="{A68C673D-0564-D9B7-69E4-488B8AB9AF97}"/>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CF37DF95-403C-EB52-0E89-BA5318D5E003}"/>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07</a:t>
              </a:r>
            </a:p>
          </p:txBody>
        </p:sp>
      </p:grpSp>
      <p:pic>
        <p:nvPicPr>
          <p:cNvPr id="14" name="Obraz 13">
            <a:extLst>
              <a:ext uri="{FF2B5EF4-FFF2-40B4-BE49-F238E27FC236}">
                <a16:creationId xmlns:a16="http://schemas.microsoft.com/office/drawing/2014/main" id="{47C08329-D80D-F29F-A033-AE56E44AADDD}"/>
              </a:ext>
            </a:extLst>
          </p:cNvPr>
          <p:cNvPicPr>
            <a:picLocks noChangeAspect="1"/>
          </p:cNvPicPr>
          <p:nvPr/>
        </p:nvPicPr>
        <p:blipFill>
          <a:blip r:embed="rId3"/>
          <a:stretch>
            <a:fillRect/>
          </a:stretch>
        </p:blipFill>
        <p:spPr>
          <a:xfrm>
            <a:off x="4073302" y="2341176"/>
            <a:ext cx="384021" cy="384021"/>
          </a:xfrm>
          <a:prstGeom prst="rect">
            <a:avLst/>
          </a:prstGeom>
        </p:spPr>
      </p:pic>
      <p:pic>
        <p:nvPicPr>
          <p:cNvPr id="15" name="Obraz 14">
            <a:extLst>
              <a:ext uri="{FF2B5EF4-FFF2-40B4-BE49-F238E27FC236}">
                <a16:creationId xmlns:a16="http://schemas.microsoft.com/office/drawing/2014/main" id="{3E9CB935-98AC-69DC-F923-841CE97E7AB6}"/>
              </a:ext>
            </a:extLst>
          </p:cNvPr>
          <p:cNvPicPr>
            <a:picLocks noChangeAspect="1"/>
          </p:cNvPicPr>
          <p:nvPr/>
        </p:nvPicPr>
        <p:blipFill>
          <a:blip r:embed="rId3"/>
          <a:stretch>
            <a:fillRect/>
          </a:stretch>
        </p:blipFill>
        <p:spPr>
          <a:xfrm>
            <a:off x="4068271" y="2817957"/>
            <a:ext cx="384021" cy="384021"/>
          </a:xfrm>
          <a:prstGeom prst="rect">
            <a:avLst/>
          </a:prstGeom>
        </p:spPr>
      </p:pic>
      <p:pic>
        <p:nvPicPr>
          <p:cNvPr id="16" name="Obraz 15">
            <a:extLst>
              <a:ext uri="{FF2B5EF4-FFF2-40B4-BE49-F238E27FC236}">
                <a16:creationId xmlns:a16="http://schemas.microsoft.com/office/drawing/2014/main" id="{CBBC3384-D8E5-2B7F-3343-4EA0FEC8A49D}"/>
              </a:ext>
            </a:extLst>
          </p:cNvPr>
          <p:cNvPicPr>
            <a:picLocks noChangeAspect="1"/>
          </p:cNvPicPr>
          <p:nvPr/>
        </p:nvPicPr>
        <p:blipFill>
          <a:blip r:embed="rId3"/>
          <a:stretch>
            <a:fillRect/>
          </a:stretch>
        </p:blipFill>
        <p:spPr>
          <a:xfrm>
            <a:off x="4073302" y="3317182"/>
            <a:ext cx="384021" cy="384021"/>
          </a:xfrm>
          <a:prstGeom prst="rect">
            <a:avLst/>
          </a:prstGeom>
        </p:spPr>
      </p:pic>
    </p:spTree>
    <p:extLst>
      <p:ext uri="{BB962C8B-B14F-4D97-AF65-F5344CB8AC3E}">
        <p14:creationId xmlns:p14="http://schemas.microsoft.com/office/powerpoint/2010/main" val="18883618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8D882A38-A964-FC2F-F138-78ECCF7ADB03}"/>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731861E7-9AD6-2249-64FD-70BEC898E154}"/>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A344C10C-87A3-C2FF-DE03-796307BFB495}"/>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E805A20F-0659-9097-92BB-3F24333170F8}"/>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C29222A7-F067-70FA-E54D-808DA375E20C}"/>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65B23630-D0C7-09C1-B8CB-CE04991EB558}"/>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841BD5EE-2512-2674-0EF4-7C796993C135}"/>
              </a:ext>
            </a:extLst>
          </p:cNvPr>
          <p:cNvPicPr>
            <a:picLocks noChangeAspect="1"/>
          </p:cNvPicPr>
          <p:nvPr/>
        </p:nvPicPr>
        <p:blipFill rotWithShape="1">
          <a:blip r:embed="rId2"/>
          <a:srcRect l="19126" t="46444" r="26820" b="17245"/>
          <a:stretch/>
        </p:blipFill>
        <p:spPr>
          <a:xfrm>
            <a:off x="8668493" y="1929"/>
            <a:ext cx="3523507" cy="2938118"/>
          </a:xfrm>
          <a:prstGeom prst="rect">
            <a:avLst/>
          </a:prstGeom>
        </p:spPr>
      </p:pic>
      <p:sp>
        <p:nvSpPr>
          <p:cNvPr id="2" name="Tytuł 1">
            <a:extLst>
              <a:ext uri="{FF2B5EF4-FFF2-40B4-BE49-F238E27FC236}">
                <a16:creationId xmlns:a16="http://schemas.microsoft.com/office/drawing/2014/main" id="{4ED379ED-CA94-4AEB-23D6-625A1ADB1C2A}"/>
              </a:ext>
            </a:extLst>
          </p:cNvPr>
          <p:cNvSpPr>
            <a:spLocks noGrp="1"/>
          </p:cNvSpPr>
          <p:nvPr>
            <p:ph type="title"/>
          </p:nvPr>
        </p:nvSpPr>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Kryterium merytoryczne: </a:t>
            </a:r>
            <a:r>
              <a:rPr lang="pl-PL" sz="3200" b="1" dirty="0">
                <a:effectLst/>
                <a:latin typeface="Lato" panose="020F0502020204030203" pitchFamily="34" charset="0"/>
                <a:ea typeface="Lato" panose="020F0502020204030203" pitchFamily="34" charset="0"/>
                <a:cs typeface="Lato" panose="020F0502020204030203" pitchFamily="34" charset="0"/>
              </a:rPr>
              <a:t>B.9. Dodatkowe efekty realizacji przedsięwzięcia MŚP (</a:t>
            </a:r>
            <a:r>
              <a:rPr lang="pl-PL" sz="3200" b="1" dirty="0">
                <a:latin typeface="Lato" panose="020F0502020204030203" pitchFamily="34" charset="0"/>
                <a:ea typeface="Lato" panose="020F0502020204030203" pitchFamily="34" charset="0"/>
                <a:cs typeface="Lato" panose="020F0502020204030203" pitchFamily="34" charset="0"/>
              </a:rPr>
              <a:t>3 z 3</a:t>
            </a:r>
            <a:r>
              <a:rPr lang="pl-PL" sz="3200" b="1" dirty="0">
                <a:effectLst/>
                <a:latin typeface="Lato" panose="020F0502020204030203" pitchFamily="34" charset="0"/>
                <a:ea typeface="Lato" panose="020F0502020204030203" pitchFamily="34" charset="0"/>
                <a:cs typeface="Lato" panose="020F0502020204030203" pitchFamily="34" charset="0"/>
              </a:rPr>
              <a:t>):</a:t>
            </a:r>
            <a:endParaRPr lang="pl-PL" sz="3200" b="1" dirty="0">
              <a:latin typeface="Lato" panose="020F0502020204030203" pitchFamily="34" charset="0"/>
              <a:ea typeface="Lato" panose="020F0502020204030203" pitchFamily="34" charset="0"/>
              <a:cs typeface="Lato" panose="020F0502020204030203" pitchFamily="34" charset="0"/>
            </a:endParaRPr>
          </a:p>
        </p:txBody>
      </p:sp>
      <p:sp>
        <p:nvSpPr>
          <p:cNvPr id="3" name="Symbol zastępczy zawartości 2">
            <a:extLst>
              <a:ext uri="{FF2B5EF4-FFF2-40B4-BE49-F238E27FC236}">
                <a16:creationId xmlns:a16="http://schemas.microsoft.com/office/drawing/2014/main" id="{E2C1CCC6-661D-4928-D5FB-764F2931DC45}"/>
              </a:ext>
            </a:extLst>
          </p:cNvPr>
          <p:cNvSpPr>
            <a:spLocks noGrp="1"/>
          </p:cNvSpPr>
          <p:nvPr>
            <p:ph idx="1"/>
          </p:nvPr>
        </p:nvSpPr>
        <p:spPr/>
        <p:txBody>
          <a:bodyPr>
            <a:normAutofit fontScale="92500" lnSpcReduction="20000"/>
          </a:bodyPr>
          <a:lstStyle/>
          <a:p>
            <a:pPr marL="0" indent="0">
              <a:lnSpc>
                <a:spcPct val="130000"/>
              </a:lnSpc>
              <a:buNone/>
            </a:pPr>
            <a:r>
              <a:rPr lang="pl-PL" sz="1900" dirty="0">
                <a:latin typeface="Lato" panose="020F0502020204030203" pitchFamily="34" charset="0"/>
                <a:ea typeface="Lato" panose="020F0502020204030203" pitchFamily="34" charset="0"/>
                <a:cs typeface="Lato" panose="020F0502020204030203" pitchFamily="34" charset="0"/>
              </a:rPr>
              <a:t>2.	„Transformacja cyfrowa” oznacza, że efektem przedsięwzięcia MŚP będzie:</a:t>
            </a:r>
          </a:p>
          <a:p>
            <a:pPr marL="360000" indent="0">
              <a:lnSpc>
                <a:spcPct val="130000"/>
              </a:lnSpc>
              <a:buNone/>
            </a:pPr>
            <a:r>
              <a:rPr lang="pl-PL" sz="1900" dirty="0">
                <a:latin typeface="Lato" panose="020F0502020204030203" pitchFamily="34" charset="0"/>
                <a:ea typeface="Lato" panose="020F0502020204030203" pitchFamily="34" charset="0"/>
                <a:cs typeface="Lato" panose="020F0502020204030203" pitchFamily="34" charset="0"/>
              </a:rPr>
              <a:t>a)	zastosowanie automatyzacji lub robotyzacji procesów, </a:t>
            </a:r>
          </a:p>
          <a:p>
            <a:pPr marL="360000" indent="0">
              <a:lnSpc>
                <a:spcPct val="130000"/>
              </a:lnSpc>
              <a:buNone/>
            </a:pPr>
            <a:r>
              <a:rPr lang="pl-PL" sz="1900" dirty="0">
                <a:latin typeface="Lato" panose="020F0502020204030203" pitchFamily="34" charset="0"/>
                <a:ea typeface="Lato" panose="020F0502020204030203" pitchFamily="34" charset="0"/>
                <a:cs typeface="Lato" panose="020F0502020204030203" pitchFamily="34" charset="0"/>
              </a:rPr>
              <a:t>b)	modernizacja systemów ICT </a:t>
            </a:r>
          </a:p>
          <a:p>
            <a:pPr marL="0" indent="0">
              <a:lnSpc>
                <a:spcPct val="130000"/>
              </a:lnSpc>
              <a:buNone/>
            </a:pPr>
            <a:r>
              <a:rPr lang="pl-PL" sz="1900" dirty="0">
                <a:latin typeface="Lato" panose="020F0502020204030203" pitchFamily="34" charset="0"/>
                <a:ea typeface="Lato" panose="020F0502020204030203" pitchFamily="34" charset="0"/>
                <a:cs typeface="Lato" panose="020F0502020204030203" pitchFamily="34" charset="0"/>
              </a:rPr>
              <a:t>mające na celu rozszerzenie lub dywersyfikację działalności Wnioskodawcy.  </a:t>
            </a:r>
          </a:p>
          <a:p>
            <a:pPr marL="0" indent="0">
              <a:lnSpc>
                <a:spcPct val="130000"/>
              </a:lnSpc>
              <a:buNone/>
            </a:pPr>
            <a:r>
              <a:rPr lang="pl-PL" sz="1900" b="1" dirty="0">
                <a:latin typeface="Lato" panose="020F0502020204030203" pitchFamily="34" charset="0"/>
                <a:ea typeface="Lato" panose="020F0502020204030203" pitchFamily="34" charset="0"/>
                <a:cs typeface="Lato" panose="020F0502020204030203" pitchFamily="34" charset="0"/>
              </a:rPr>
              <a:t>Kryterium fakultatywne. Wnioskodawca może uzyskać w tym kryterium maksymalnie 2 pkt:</a:t>
            </a:r>
          </a:p>
          <a:p>
            <a:pPr marL="0" indent="0">
              <a:lnSpc>
                <a:spcPct val="130000"/>
              </a:lnSpc>
              <a:buNone/>
            </a:pPr>
            <a:r>
              <a:rPr lang="pl-PL" sz="1900" b="1" dirty="0">
                <a:latin typeface="Lato" panose="020F0502020204030203" pitchFamily="34" charset="0"/>
                <a:ea typeface="Lato" panose="020F0502020204030203" pitchFamily="34" charset="0"/>
                <a:cs typeface="Lato" panose="020F0502020204030203" pitchFamily="34" charset="0"/>
              </a:rPr>
              <a:t>- w obszarze „zielonej transformacji”: 1 pkt</a:t>
            </a:r>
          </a:p>
          <a:p>
            <a:pPr marL="0" indent="0">
              <a:lnSpc>
                <a:spcPct val="130000"/>
              </a:lnSpc>
              <a:buNone/>
            </a:pPr>
            <a:r>
              <a:rPr lang="pl-PL" sz="1900" b="1" dirty="0">
                <a:latin typeface="Lato" panose="020F0502020204030203" pitchFamily="34" charset="0"/>
                <a:ea typeface="Lato" panose="020F0502020204030203" pitchFamily="34" charset="0"/>
                <a:cs typeface="Lato" panose="020F0502020204030203" pitchFamily="34" charset="0"/>
              </a:rPr>
              <a:t>- w obszarze „transformacji cyfrowej”: 1 pkt. </a:t>
            </a:r>
          </a:p>
          <a:p>
            <a:pPr marL="0" indent="0">
              <a:lnSpc>
                <a:spcPct val="130000"/>
              </a:lnSpc>
              <a:buNone/>
            </a:pPr>
            <a:r>
              <a:rPr lang="pl-PL" sz="1900" b="1" dirty="0">
                <a:latin typeface="Lato" panose="020F0502020204030203" pitchFamily="34" charset="0"/>
                <a:ea typeface="Lato" panose="020F0502020204030203" pitchFamily="34" charset="0"/>
                <a:cs typeface="Lato" panose="020F0502020204030203" pitchFamily="34" charset="0"/>
              </a:rPr>
              <a:t>Kryterium będzie oceniane na podstawie informacji zawartych we wniosku o objęcie przedsięwzięcia MŚP wsparciem.</a:t>
            </a:r>
          </a:p>
          <a:p>
            <a:pPr marL="0" indent="0">
              <a:lnSpc>
                <a:spcPct val="130000"/>
              </a:lnSpc>
              <a:buNone/>
            </a:pPr>
            <a:r>
              <a:rPr lang="pl-PL" sz="1900" b="1" dirty="0">
                <a:latin typeface="Lato" panose="020F0502020204030203" pitchFamily="34" charset="0"/>
                <a:ea typeface="Lato" panose="020F0502020204030203" pitchFamily="34" charset="0"/>
                <a:cs typeface="Lato" panose="020F0502020204030203" pitchFamily="34" charset="0"/>
              </a:rPr>
              <a:t>Wymagana liczba punktów do uzyskania w kryterium: 0 pkt.</a:t>
            </a:r>
          </a:p>
          <a:p>
            <a:pPr marL="0" indent="0">
              <a:buNone/>
            </a:pPr>
            <a:endParaRPr lang="pl-PL" dirty="0"/>
          </a:p>
        </p:txBody>
      </p:sp>
      <p:grpSp>
        <p:nvGrpSpPr>
          <p:cNvPr id="11" name="Grupa 10">
            <a:extLst>
              <a:ext uri="{FF2B5EF4-FFF2-40B4-BE49-F238E27FC236}">
                <a16:creationId xmlns:a16="http://schemas.microsoft.com/office/drawing/2014/main" id="{EC54C924-5F96-EEDD-27D5-1399C6295F77}"/>
              </a:ext>
            </a:extLst>
          </p:cNvPr>
          <p:cNvGrpSpPr/>
          <p:nvPr/>
        </p:nvGrpSpPr>
        <p:grpSpPr>
          <a:xfrm>
            <a:off x="-9367" y="6081867"/>
            <a:ext cx="790916" cy="776133"/>
            <a:chOff x="11084833" y="0"/>
            <a:chExt cx="790916" cy="776133"/>
          </a:xfrm>
        </p:grpSpPr>
        <p:sp>
          <p:nvSpPr>
            <p:cNvPr id="12" name="Prostokąt 11">
              <a:extLst>
                <a:ext uri="{FF2B5EF4-FFF2-40B4-BE49-F238E27FC236}">
                  <a16:creationId xmlns:a16="http://schemas.microsoft.com/office/drawing/2014/main" id="{B74451B2-6050-01A7-D9C7-92348D2DA881}"/>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15061D54-73DD-1500-5B06-268FB0F4868E}"/>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79</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92647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F436B7D1-795E-A50B-2700-9705B202FEF1}"/>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CC2E8973-5F9E-7C4D-B719-818662A07C78}"/>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A9995823-B425-19EA-A9EE-C4612A39ED3C}"/>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E9EF785F-4462-272C-5093-996F87477B4A}"/>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55CA7031-8479-E42D-9D74-E6FE0A134226}"/>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BA8D10E9-D5C4-6582-0FA7-B4A33B93AA98}"/>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435DBCCB-4485-24D4-D858-805B6F5F3C54}"/>
              </a:ext>
            </a:extLst>
          </p:cNvPr>
          <p:cNvPicPr>
            <a:picLocks noChangeAspect="1"/>
          </p:cNvPicPr>
          <p:nvPr/>
        </p:nvPicPr>
        <p:blipFill rotWithShape="1">
          <a:blip r:embed="rId2"/>
          <a:srcRect l="19126" t="46444" r="26820" b="17245"/>
          <a:stretch/>
        </p:blipFill>
        <p:spPr>
          <a:xfrm>
            <a:off x="9180054" y="1929"/>
            <a:ext cx="3011946" cy="2511547"/>
          </a:xfrm>
          <a:prstGeom prst="rect">
            <a:avLst/>
          </a:prstGeom>
        </p:spPr>
      </p:pic>
      <p:sp>
        <p:nvSpPr>
          <p:cNvPr id="2" name="Tytuł 1">
            <a:extLst>
              <a:ext uri="{FF2B5EF4-FFF2-40B4-BE49-F238E27FC236}">
                <a16:creationId xmlns:a16="http://schemas.microsoft.com/office/drawing/2014/main" id="{5FE067CA-D7EA-8C27-D67E-4410CB82244B}"/>
              </a:ext>
            </a:extLst>
          </p:cNvPr>
          <p:cNvSpPr>
            <a:spLocks noGrp="1"/>
          </p:cNvSpPr>
          <p:nvPr>
            <p:ph type="title"/>
          </p:nvPr>
        </p:nvSpPr>
        <p:spPr>
          <a:xfrm>
            <a:off x="838200" y="825972"/>
            <a:ext cx="10515600" cy="1325563"/>
          </a:xfrm>
        </p:spPr>
        <p:txBody>
          <a:bodyPr>
            <a:noAutofit/>
          </a:bodyPr>
          <a:lstStyle/>
          <a:p>
            <a:r>
              <a:rPr lang="pl-PL" sz="2900" b="1" dirty="0">
                <a:latin typeface="Lato" panose="020F0502020204030203" pitchFamily="34" charset="0"/>
                <a:ea typeface="Lato" panose="020F0502020204030203" pitchFamily="34" charset="0"/>
                <a:cs typeface="Lato" panose="020F0502020204030203" pitchFamily="34" charset="0"/>
              </a:rPr>
              <a:t>Kryterium merytoryczne: B.10. Przedsięwzięcie MŚP jest zlokalizowane na obszarze o utrzymującym się ponadprzeciętnym poziomie bezrobocia lub zagrożonym trwałą marginalizacją (1 z 2):</a:t>
            </a:r>
          </a:p>
        </p:txBody>
      </p:sp>
      <p:sp>
        <p:nvSpPr>
          <p:cNvPr id="3" name="Symbol zastępczy zawartości 2">
            <a:extLst>
              <a:ext uri="{FF2B5EF4-FFF2-40B4-BE49-F238E27FC236}">
                <a16:creationId xmlns:a16="http://schemas.microsoft.com/office/drawing/2014/main" id="{08B3CD01-1E39-FFA8-7959-D1B504C88CB3}"/>
              </a:ext>
            </a:extLst>
          </p:cNvPr>
          <p:cNvSpPr>
            <a:spLocks noGrp="1"/>
          </p:cNvSpPr>
          <p:nvPr>
            <p:ph idx="1"/>
          </p:nvPr>
        </p:nvSpPr>
        <p:spPr>
          <a:xfrm>
            <a:off x="838200" y="2513476"/>
            <a:ext cx="10515600" cy="3706256"/>
          </a:xfrm>
        </p:spPr>
        <p:txBody>
          <a:bodyPr>
            <a:normAutofit/>
          </a:bodyPr>
          <a:lstStyle/>
          <a:p>
            <a:pPr marL="0" indent="0">
              <a:lnSpc>
                <a:spcPct val="140000"/>
              </a:lnSpc>
              <a:buNone/>
            </a:pPr>
            <a:r>
              <a:rPr lang="pl-PL" sz="1800" dirty="0">
                <a:latin typeface="Lato" panose="020F0502020204030203" pitchFamily="34" charset="0"/>
                <a:ea typeface="Lato" panose="020F0502020204030203" pitchFamily="34" charset="0"/>
                <a:cs typeface="Lato" panose="020F0502020204030203" pitchFamily="34" charset="0"/>
              </a:rPr>
              <a:t>W ramach kryterium przyznawane są dodatkowe punkty dla przedsięwzięć MŚP, które są zlokalizowane w obszarach zagrożonych marginalizacją lub utrzymującą się ponadprzeciętną stopą bezrobocia, by wzmocnić szanse rozwojowe na tych obszarach. </a:t>
            </a:r>
          </a:p>
          <a:p>
            <a:pPr marL="0" indent="0">
              <a:lnSpc>
                <a:spcPct val="140000"/>
              </a:lnSpc>
              <a:buNone/>
            </a:pPr>
            <a:r>
              <a:rPr lang="pl-PL" sz="1800" dirty="0">
                <a:latin typeface="Lato" panose="020F0502020204030203" pitchFamily="34" charset="0"/>
                <a:ea typeface="Lato" panose="020F0502020204030203" pitchFamily="34" charset="0"/>
                <a:cs typeface="Lato" panose="020F0502020204030203" pitchFamily="34" charset="0"/>
              </a:rPr>
              <a:t>Lista tych obszarów obejmuje:</a:t>
            </a:r>
          </a:p>
          <a:p>
            <a:pPr marL="0" indent="0">
              <a:lnSpc>
                <a:spcPct val="140000"/>
              </a:lnSpc>
              <a:buNone/>
            </a:pPr>
            <a:r>
              <a:rPr lang="pl-PL" sz="1800" dirty="0">
                <a:latin typeface="Lato" panose="020F0502020204030203" pitchFamily="34" charset="0"/>
                <a:ea typeface="Lato" panose="020F0502020204030203" pitchFamily="34" charset="0"/>
                <a:cs typeface="Lato" panose="020F0502020204030203" pitchFamily="34" charset="0"/>
              </a:rPr>
              <a:t>a) powiaty, z wyłączeniem miast na prawach powiatu, w których w latach 2021-2023 wg danych GUS utrzymywał się ponadprzeciętny poziom bezrobocia: załącznik nr 1 do Kryteriów.</a:t>
            </a:r>
          </a:p>
          <a:p>
            <a:pPr marL="0" indent="0">
              <a:lnSpc>
                <a:spcPct val="140000"/>
              </a:lnSpc>
              <a:buNone/>
            </a:pPr>
            <a:r>
              <a:rPr lang="pl-PL" sz="1800" dirty="0">
                <a:latin typeface="Lato" panose="020F0502020204030203" pitchFamily="34" charset="0"/>
                <a:ea typeface="Lato" panose="020F0502020204030203" pitchFamily="34" charset="0"/>
                <a:cs typeface="Lato" panose="020F0502020204030203" pitchFamily="34" charset="0"/>
              </a:rPr>
              <a:t>b) gminy, które zagrożone są trwałą marginalizacją, na podstawie opracowania Polskiej Akademii Nauk, stanowiącej załącznik do Krajowej Strategii Rozwoju Regionalnego: załącznik nr 2 do Kryteriów.</a:t>
            </a:r>
          </a:p>
          <a:p>
            <a:pPr marL="0" indent="0">
              <a:buNone/>
            </a:pPr>
            <a:endParaRPr lang="pl-PL" dirty="0"/>
          </a:p>
        </p:txBody>
      </p:sp>
      <p:grpSp>
        <p:nvGrpSpPr>
          <p:cNvPr id="11" name="Grupa 10">
            <a:extLst>
              <a:ext uri="{FF2B5EF4-FFF2-40B4-BE49-F238E27FC236}">
                <a16:creationId xmlns:a16="http://schemas.microsoft.com/office/drawing/2014/main" id="{6FCEED40-93D9-A7BB-BFAF-10CCAC837324}"/>
              </a:ext>
            </a:extLst>
          </p:cNvPr>
          <p:cNvGrpSpPr/>
          <p:nvPr/>
        </p:nvGrpSpPr>
        <p:grpSpPr>
          <a:xfrm>
            <a:off x="-9367" y="6090804"/>
            <a:ext cx="790916" cy="776133"/>
            <a:chOff x="11084833" y="0"/>
            <a:chExt cx="790916" cy="776133"/>
          </a:xfrm>
        </p:grpSpPr>
        <p:sp>
          <p:nvSpPr>
            <p:cNvPr id="12" name="Prostokąt 11">
              <a:extLst>
                <a:ext uri="{FF2B5EF4-FFF2-40B4-BE49-F238E27FC236}">
                  <a16:creationId xmlns:a16="http://schemas.microsoft.com/office/drawing/2014/main" id="{7BE5A83E-5075-D779-EA86-CFB5CA82EE4B}"/>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00683153-02DE-4216-C211-77FC74044ED6}"/>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80</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284732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91344C8-D57F-5E57-D626-F4679F863946}"/>
              </a:ext>
            </a:extLst>
          </p:cNvPr>
          <p:cNvSpPr>
            <a:spLocks noGrp="1"/>
          </p:cNvSpPr>
          <p:nvPr>
            <p:ph idx="1"/>
          </p:nvPr>
        </p:nvSpPr>
        <p:spPr>
          <a:xfrm>
            <a:off x="838200" y="2489785"/>
            <a:ext cx="10229603" cy="3057095"/>
          </a:xfrm>
        </p:spPr>
        <p:txBody>
          <a:bodyPr>
            <a:normAutofit fontScale="92500" lnSpcReduction="10000"/>
          </a:bodyPr>
          <a:lstStyle/>
          <a:p>
            <a:pPr marL="0" indent="0">
              <a:lnSpc>
                <a:spcPct val="150000"/>
              </a:lnSpc>
              <a:buNone/>
            </a:pPr>
            <a:r>
              <a:rPr lang="pl-PL" sz="1900" dirty="0">
                <a:latin typeface="Lato" panose="020F0502020204030203" pitchFamily="34" charset="0"/>
                <a:ea typeface="Lato" panose="020F0502020204030203" pitchFamily="34" charset="0"/>
                <a:cs typeface="Lato" panose="020F0502020204030203" pitchFamily="34" charset="0"/>
              </a:rPr>
              <a:t>Jeżeli przedsięwzięcie MŚP zlokalizowane jest na obszarze znajdującym się w:</a:t>
            </a:r>
          </a:p>
          <a:p>
            <a:pPr marL="0" indent="0">
              <a:lnSpc>
                <a:spcPct val="150000"/>
              </a:lnSpc>
              <a:buNone/>
            </a:pPr>
            <a:r>
              <a:rPr lang="pl-PL" sz="1900" dirty="0">
                <a:latin typeface="Lato" panose="020F0502020204030203" pitchFamily="34" charset="0"/>
                <a:ea typeface="Lato" panose="020F0502020204030203" pitchFamily="34" charset="0"/>
                <a:cs typeface="Lato" panose="020F0502020204030203" pitchFamily="34" charset="0"/>
              </a:rPr>
              <a:t>a) załączniku nr 1: otrzymuje 1 pkt,</a:t>
            </a:r>
          </a:p>
          <a:p>
            <a:pPr marL="0" indent="0">
              <a:lnSpc>
                <a:spcPct val="150000"/>
              </a:lnSpc>
              <a:buNone/>
            </a:pPr>
            <a:r>
              <a:rPr lang="pl-PL" sz="1900" dirty="0">
                <a:latin typeface="Lato" panose="020F0502020204030203" pitchFamily="34" charset="0"/>
                <a:ea typeface="Lato" panose="020F0502020204030203" pitchFamily="34" charset="0"/>
                <a:cs typeface="Lato" panose="020F0502020204030203" pitchFamily="34" charset="0"/>
              </a:rPr>
              <a:t>b) załączniku nr 2: otrzymuje 1 pkt. </a:t>
            </a:r>
          </a:p>
          <a:p>
            <a:pPr marL="0" indent="0">
              <a:lnSpc>
                <a:spcPct val="150000"/>
              </a:lnSpc>
              <a:buNone/>
            </a:pPr>
            <a:r>
              <a:rPr lang="pl-PL" sz="1900" b="1" dirty="0">
                <a:latin typeface="Lato" panose="020F0502020204030203" pitchFamily="34" charset="0"/>
                <a:ea typeface="Lato" panose="020F0502020204030203" pitchFamily="34" charset="0"/>
                <a:cs typeface="Lato" panose="020F0502020204030203" pitchFamily="34" charset="0"/>
              </a:rPr>
              <a:t>Kryterium fakultatywne. Wnioskodawca może uzyskać w tym kryterium maksymalnie 2 pkt.</a:t>
            </a:r>
          </a:p>
          <a:p>
            <a:pPr marL="0" indent="0">
              <a:lnSpc>
                <a:spcPct val="150000"/>
              </a:lnSpc>
              <a:buNone/>
            </a:pPr>
            <a:r>
              <a:rPr lang="pl-PL" sz="1900" b="1" dirty="0">
                <a:latin typeface="Lato" panose="020F0502020204030203" pitchFamily="34" charset="0"/>
                <a:ea typeface="Lato" panose="020F0502020204030203" pitchFamily="34" charset="0"/>
                <a:cs typeface="Lato" panose="020F0502020204030203" pitchFamily="34" charset="0"/>
              </a:rPr>
              <a:t>Kryterium będzie oceniane na podstawie załączników do Kryteriów. </a:t>
            </a:r>
          </a:p>
          <a:p>
            <a:pPr marL="0" indent="0">
              <a:lnSpc>
                <a:spcPct val="150000"/>
              </a:lnSpc>
              <a:buNone/>
            </a:pPr>
            <a:r>
              <a:rPr lang="pl-PL" sz="1900" b="1" dirty="0">
                <a:latin typeface="Lato" panose="020F0502020204030203" pitchFamily="34" charset="0"/>
                <a:ea typeface="Lato" panose="020F0502020204030203" pitchFamily="34" charset="0"/>
                <a:cs typeface="Lato" panose="020F0502020204030203" pitchFamily="34" charset="0"/>
              </a:rPr>
              <a:t>Wymagana liczba punktów do uzyskania w kryterium: 0 pkt.</a:t>
            </a:r>
          </a:p>
          <a:p>
            <a:pPr marL="0" indent="0">
              <a:buNone/>
            </a:pPr>
            <a:endParaRPr lang="pl-PL" dirty="0"/>
          </a:p>
        </p:txBody>
      </p:sp>
      <p:grpSp>
        <p:nvGrpSpPr>
          <p:cNvPr id="4" name="Grupa 3">
            <a:extLst>
              <a:ext uri="{FF2B5EF4-FFF2-40B4-BE49-F238E27FC236}">
                <a16:creationId xmlns:a16="http://schemas.microsoft.com/office/drawing/2014/main" id="{4143F58A-6FB0-E4A6-55AC-653848FA3724}"/>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32CE545C-D74D-DB3E-776F-B03E02D7DEC0}"/>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DCE37D07-6998-9329-B799-5A4649964C40}"/>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83ECA95F-0E32-C1E5-3C73-79B918544C63}"/>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825C0C8C-E5C5-8D60-650B-978E9284C7AB}"/>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CBE4A2D5-C5A6-3BF0-FF45-C7D1A903DE8C}"/>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263113B9-AE59-3CB2-3211-A635E9D6819B}"/>
              </a:ext>
            </a:extLst>
          </p:cNvPr>
          <p:cNvPicPr>
            <a:picLocks noChangeAspect="1"/>
          </p:cNvPicPr>
          <p:nvPr/>
        </p:nvPicPr>
        <p:blipFill rotWithShape="1">
          <a:blip r:embed="rId2"/>
          <a:srcRect l="19126" t="46444" r="26820" b="17245"/>
          <a:stretch/>
        </p:blipFill>
        <p:spPr>
          <a:xfrm>
            <a:off x="9512836" y="1929"/>
            <a:ext cx="2679164" cy="2234053"/>
          </a:xfrm>
          <a:prstGeom prst="rect">
            <a:avLst/>
          </a:prstGeom>
        </p:spPr>
      </p:pic>
      <p:sp>
        <p:nvSpPr>
          <p:cNvPr id="2" name="Tytuł 1">
            <a:extLst>
              <a:ext uri="{FF2B5EF4-FFF2-40B4-BE49-F238E27FC236}">
                <a16:creationId xmlns:a16="http://schemas.microsoft.com/office/drawing/2014/main" id="{FAE7CF29-7819-0C37-A5E2-AE778CB050C7}"/>
              </a:ext>
            </a:extLst>
          </p:cNvPr>
          <p:cNvSpPr>
            <a:spLocks noGrp="1"/>
          </p:cNvSpPr>
          <p:nvPr>
            <p:ph type="title"/>
          </p:nvPr>
        </p:nvSpPr>
        <p:spPr>
          <a:xfrm>
            <a:off x="838200" y="864523"/>
            <a:ext cx="10515600" cy="1325563"/>
          </a:xfrm>
        </p:spPr>
        <p:txBody>
          <a:bodyPr>
            <a:noAutofit/>
          </a:bodyPr>
          <a:lstStyle/>
          <a:p>
            <a:r>
              <a:rPr lang="pl-PL" sz="2900" b="1" dirty="0">
                <a:latin typeface="Lato" panose="020F0502020204030203" pitchFamily="34" charset="0"/>
                <a:ea typeface="Lato" panose="020F0502020204030203" pitchFamily="34" charset="0"/>
                <a:cs typeface="Lato" panose="020F0502020204030203" pitchFamily="34" charset="0"/>
              </a:rPr>
              <a:t>Kryterium merytoryczne: B.10. Przedsięwzięcie MŚP jest zlokalizowane na obszarze o utrzymującym się ponadprzeciętnym poziomie bezrobocia lub zagrożonym trwałą marginalizacją (2 z 2):</a:t>
            </a:r>
          </a:p>
        </p:txBody>
      </p:sp>
      <p:grpSp>
        <p:nvGrpSpPr>
          <p:cNvPr id="11" name="Grupa 10">
            <a:extLst>
              <a:ext uri="{FF2B5EF4-FFF2-40B4-BE49-F238E27FC236}">
                <a16:creationId xmlns:a16="http://schemas.microsoft.com/office/drawing/2014/main" id="{1B377908-999F-B107-BB7F-1B869CB9308B}"/>
              </a:ext>
            </a:extLst>
          </p:cNvPr>
          <p:cNvGrpSpPr/>
          <p:nvPr/>
        </p:nvGrpSpPr>
        <p:grpSpPr>
          <a:xfrm>
            <a:off x="0" y="6081867"/>
            <a:ext cx="790916" cy="776133"/>
            <a:chOff x="11084833" y="0"/>
            <a:chExt cx="790916" cy="776133"/>
          </a:xfrm>
        </p:grpSpPr>
        <p:sp>
          <p:nvSpPr>
            <p:cNvPr id="12" name="Prostokąt 11">
              <a:extLst>
                <a:ext uri="{FF2B5EF4-FFF2-40B4-BE49-F238E27FC236}">
                  <a16:creationId xmlns:a16="http://schemas.microsoft.com/office/drawing/2014/main" id="{E86C71A5-9FE5-7AE6-F768-D56BB413EF3E}"/>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3775693D-89FC-9D0F-1F18-AA1FDF6EBDF1}"/>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81</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879192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7ABD1F-DBC1-F45D-82AC-E772F8F93EED}"/>
              </a:ext>
            </a:extLst>
          </p:cNvPr>
          <p:cNvSpPr>
            <a:spLocks noGrp="1"/>
          </p:cNvSpPr>
          <p:nvPr>
            <p:ph type="title"/>
          </p:nvPr>
        </p:nvSpPr>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Punktacja:</a:t>
            </a:r>
          </a:p>
        </p:txBody>
      </p:sp>
      <p:grpSp>
        <p:nvGrpSpPr>
          <p:cNvPr id="4" name="Grupa 3">
            <a:extLst>
              <a:ext uri="{FF2B5EF4-FFF2-40B4-BE49-F238E27FC236}">
                <a16:creationId xmlns:a16="http://schemas.microsoft.com/office/drawing/2014/main" id="{7ECBAF94-EFA8-1627-7E28-C88057873454}"/>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52A42D26-380F-C829-F094-480CBEE3DED4}"/>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B1C626E0-B8B2-15D8-3BD4-7CA1FB187444}"/>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59246A9A-FCEA-C3F0-3F0F-D1E488DE4A4E}"/>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7C599B66-5428-6C6E-952E-396A48DD6F12}"/>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5C5281F8-CEF1-1DFD-6993-586E902F6985}"/>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B830F685-4E4A-C423-78CA-E00B599928E8}"/>
              </a:ext>
            </a:extLst>
          </p:cNvPr>
          <p:cNvPicPr>
            <a:picLocks noChangeAspect="1"/>
          </p:cNvPicPr>
          <p:nvPr/>
        </p:nvPicPr>
        <p:blipFill rotWithShape="1">
          <a:blip r:embed="rId2"/>
          <a:srcRect l="19126" t="46444" r="26820" b="17245"/>
          <a:stretch/>
        </p:blipFill>
        <p:spPr>
          <a:xfrm>
            <a:off x="8391876" y="1929"/>
            <a:ext cx="3800124" cy="3168778"/>
          </a:xfrm>
          <a:prstGeom prst="rect">
            <a:avLst/>
          </a:prstGeom>
        </p:spPr>
      </p:pic>
      <p:sp>
        <p:nvSpPr>
          <p:cNvPr id="3" name="Symbol zastępczy zawartości 2">
            <a:extLst>
              <a:ext uri="{FF2B5EF4-FFF2-40B4-BE49-F238E27FC236}">
                <a16:creationId xmlns:a16="http://schemas.microsoft.com/office/drawing/2014/main" id="{D9198CB5-DA82-A9F1-5D4F-784E100BFF9B}"/>
              </a:ext>
            </a:extLst>
          </p:cNvPr>
          <p:cNvSpPr>
            <a:spLocks noGrp="1"/>
          </p:cNvSpPr>
          <p:nvPr>
            <p:ph idx="1"/>
          </p:nvPr>
        </p:nvSpPr>
        <p:spPr>
          <a:xfrm>
            <a:off x="838200" y="1825625"/>
            <a:ext cx="10515600" cy="3896445"/>
          </a:xfrm>
        </p:spPr>
        <p:txBody>
          <a:bodyPr>
            <a:normAutofit/>
          </a:bodyPr>
          <a:lstStyle/>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W przypadku, gdy w wyniku przeprowadzonej oceny więcej niż jedno przedsięwzięcie MŚP uzyska jednakową łączną liczbę punktów w kryteriach, o miejscu na liście przedsięwzięć MŚP do objęcia wsparciem będzie decydowała większa liczba punktów w kryterium „B.3. Odnotowany spadek obrotów”. </a:t>
            </a:r>
          </a:p>
          <a:p>
            <a:pPr marL="0" indent="0">
              <a:lnSpc>
                <a:spcPct val="130000"/>
              </a:lnSpc>
              <a:buNone/>
            </a:pPr>
            <a:r>
              <a:rPr lang="pl-PL" sz="1800" dirty="0">
                <a:latin typeface="Lato" panose="020F0502020204030203" pitchFamily="34" charset="0"/>
                <a:ea typeface="Lato" panose="020F0502020204030203" pitchFamily="34" charset="0"/>
                <a:cs typeface="Lato" panose="020F0502020204030203" pitchFamily="34" charset="0"/>
              </a:rPr>
              <a:t>W przypadku, gdy w wyniku przeprowadzonej oceny więcej niż jedno przedsięwzięcie MŚP uzyska jednakową łączną liczbę punktów w kryteriach, w tym jednakową liczbę punktów w kryterium „B.3. Odnotowany spadek obrotów”, o miejscu na liście przedsięwzięć MŚP do objęcia wsparciem będzie decydowała większa liczba punktów w kryterium „B.5. Przedsięwzięcie MŚP obejmuje komponenty zgodne z celem Inwestycji”. </a:t>
            </a:r>
          </a:p>
          <a:p>
            <a:pPr marL="0" indent="0">
              <a:buNone/>
            </a:pPr>
            <a:endParaRPr lang="pl-PL" dirty="0"/>
          </a:p>
        </p:txBody>
      </p:sp>
      <p:grpSp>
        <p:nvGrpSpPr>
          <p:cNvPr id="11" name="Grupa 10">
            <a:extLst>
              <a:ext uri="{FF2B5EF4-FFF2-40B4-BE49-F238E27FC236}">
                <a16:creationId xmlns:a16="http://schemas.microsoft.com/office/drawing/2014/main" id="{6483E24D-498C-CEA0-DECC-C2EC1C7BF51E}"/>
              </a:ext>
            </a:extLst>
          </p:cNvPr>
          <p:cNvGrpSpPr/>
          <p:nvPr/>
        </p:nvGrpSpPr>
        <p:grpSpPr>
          <a:xfrm>
            <a:off x="-9367" y="6098297"/>
            <a:ext cx="790916" cy="776133"/>
            <a:chOff x="11084833" y="0"/>
            <a:chExt cx="790916" cy="776133"/>
          </a:xfrm>
        </p:grpSpPr>
        <p:sp>
          <p:nvSpPr>
            <p:cNvPr id="12" name="Prostokąt 11">
              <a:extLst>
                <a:ext uri="{FF2B5EF4-FFF2-40B4-BE49-F238E27FC236}">
                  <a16:creationId xmlns:a16="http://schemas.microsoft.com/office/drawing/2014/main" id="{256491C1-EE6D-82CC-B0C5-A643EA26FC75}"/>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EF684CDA-063B-8AAC-3691-E1664DE3A39A}"/>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82</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809198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48D7A1-9801-82AA-B0E6-74F5E7F01509}"/>
              </a:ext>
            </a:extLst>
          </p:cNvPr>
          <p:cNvSpPr>
            <a:spLocks noGrp="1"/>
          </p:cNvSpPr>
          <p:nvPr>
            <p:ph type="title"/>
          </p:nvPr>
        </p:nvSpPr>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Punktacja:</a:t>
            </a:r>
          </a:p>
        </p:txBody>
      </p:sp>
      <p:grpSp>
        <p:nvGrpSpPr>
          <p:cNvPr id="4" name="Grupa 3">
            <a:extLst>
              <a:ext uri="{FF2B5EF4-FFF2-40B4-BE49-F238E27FC236}">
                <a16:creationId xmlns:a16="http://schemas.microsoft.com/office/drawing/2014/main" id="{0AEDBFAC-C52A-6B06-B7BC-6FEC684414E8}"/>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953C1836-78EE-350E-4D11-24BE209EA388}"/>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375D03D9-E569-CBF3-5F48-44C89A30E558}"/>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6E8B2EBC-45C5-024E-19A7-7CDA778511FD}"/>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F867B2C9-F63D-B2BC-579D-88689BA41DC0}"/>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6E591B63-25BD-D696-6838-C5BA72C9F639}"/>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B6E7A250-4270-8A9A-27F3-84C1FED1AF02}"/>
              </a:ext>
            </a:extLst>
          </p:cNvPr>
          <p:cNvPicPr>
            <a:picLocks noChangeAspect="1"/>
          </p:cNvPicPr>
          <p:nvPr/>
        </p:nvPicPr>
        <p:blipFill rotWithShape="1">
          <a:blip r:embed="rId2"/>
          <a:srcRect l="39040" t="27634" r="6906" b="36055"/>
          <a:stretch/>
        </p:blipFill>
        <p:spPr>
          <a:xfrm>
            <a:off x="-2" y="3546666"/>
            <a:ext cx="3966355" cy="3331356"/>
          </a:xfrm>
          <a:prstGeom prst="rect">
            <a:avLst/>
          </a:prstGeom>
        </p:spPr>
      </p:pic>
      <p:sp>
        <p:nvSpPr>
          <p:cNvPr id="3" name="Symbol zastępczy zawartości 2">
            <a:extLst>
              <a:ext uri="{FF2B5EF4-FFF2-40B4-BE49-F238E27FC236}">
                <a16:creationId xmlns:a16="http://schemas.microsoft.com/office/drawing/2014/main" id="{A1BC44B3-B938-611C-2EFE-C14812D1EE98}"/>
              </a:ext>
            </a:extLst>
          </p:cNvPr>
          <p:cNvSpPr>
            <a:spLocks noGrp="1"/>
          </p:cNvSpPr>
          <p:nvPr>
            <p:ph idx="1"/>
          </p:nvPr>
        </p:nvSpPr>
        <p:spPr>
          <a:xfrm>
            <a:off x="838200" y="1825625"/>
            <a:ext cx="10515600" cy="2614400"/>
          </a:xfrm>
        </p:spPr>
        <p:txBody>
          <a:bodyPr>
            <a:normAutofit/>
          </a:bodyPr>
          <a:lstStyle/>
          <a:p>
            <a:pPr marL="0" indent="0">
              <a:lnSpc>
                <a:spcPct val="140000"/>
              </a:lnSpc>
              <a:buNone/>
            </a:pPr>
            <a:r>
              <a:rPr lang="pl-PL" sz="1800" dirty="0">
                <a:solidFill>
                  <a:srgbClr val="000000"/>
                </a:solidFill>
                <a:effectLst/>
                <a:latin typeface="Lato" panose="020F0502020204030203" pitchFamily="34" charset="0"/>
                <a:ea typeface="Lato" panose="020F0502020204030203" pitchFamily="34" charset="0"/>
                <a:cs typeface="Lato" panose="020F0502020204030203" pitchFamily="34" charset="0"/>
              </a:rPr>
              <a:t>W przypadku, gdy w wyniku przeprowadzonej oceny więcej niż jedno przedsięwzięcie MŚP uzyska jednakową łączną liczbę punktów w kryteriach, w tym jednakową liczbę punktów w kryterium „B.3. Odnotowany spadek obrotów” oraz „B.5. Przedsięwzięcie MŚP obejmuje komponenty zgodne z celem Inwestycji”, o miejscu na liście przedsięwzięć MŚP do objęcia wsparciem będzie decydowała większa liczba punktów w kryterium </a:t>
            </a:r>
            <a:r>
              <a:rPr lang="pl-PL" sz="1800" b="1" dirty="0">
                <a:solidFill>
                  <a:srgbClr val="000000"/>
                </a:solidFill>
                <a:effectLst/>
                <a:latin typeface="Lato" panose="020F0502020204030203" pitchFamily="34" charset="0"/>
                <a:ea typeface="Lato" panose="020F0502020204030203" pitchFamily="34" charset="0"/>
                <a:cs typeface="Lato" panose="020F0502020204030203" pitchFamily="34" charset="0"/>
              </a:rPr>
              <a:t>„B.8. Wysokość wkładu własnego zapewnionego przez Wnioskodawcę”</a:t>
            </a:r>
            <a:r>
              <a:rPr lang="pl-PL" sz="18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pl-PL" sz="1800" dirty="0">
              <a:effectLst/>
              <a:latin typeface="Lato" panose="020F0502020204030203" pitchFamily="34" charset="0"/>
              <a:ea typeface="Lato" panose="020F0502020204030203" pitchFamily="34" charset="0"/>
              <a:cs typeface="Lato" panose="020F0502020204030203" pitchFamily="34" charset="0"/>
            </a:endParaRPr>
          </a:p>
        </p:txBody>
      </p:sp>
      <p:grpSp>
        <p:nvGrpSpPr>
          <p:cNvPr id="11" name="Grupa 10">
            <a:extLst>
              <a:ext uri="{FF2B5EF4-FFF2-40B4-BE49-F238E27FC236}">
                <a16:creationId xmlns:a16="http://schemas.microsoft.com/office/drawing/2014/main" id="{2FE15DD0-4CA9-26D9-A34E-C61A2013F53B}"/>
              </a:ext>
            </a:extLst>
          </p:cNvPr>
          <p:cNvGrpSpPr/>
          <p:nvPr/>
        </p:nvGrpSpPr>
        <p:grpSpPr>
          <a:xfrm>
            <a:off x="10958342" y="4555"/>
            <a:ext cx="790916" cy="776133"/>
            <a:chOff x="11084833" y="0"/>
            <a:chExt cx="790916" cy="776133"/>
          </a:xfrm>
        </p:grpSpPr>
        <p:sp>
          <p:nvSpPr>
            <p:cNvPr id="12" name="Prostokąt 11">
              <a:extLst>
                <a:ext uri="{FF2B5EF4-FFF2-40B4-BE49-F238E27FC236}">
                  <a16:creationId xmlns:a16="http://schemas.microsoft.com/office/drawing/2014/main" id="{C889A5E0-87FE-78A9-E419-7CBD0DDC9A7F}"/>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5066BDEA-CBBE-5F2F-775D-6E148260FED4}"/>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83</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432504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43E229-F6C2-3D9E-B11F-7B733C24D506}"/>
              </a:ext>
            </a:extLst>
          </p:cNvPr>
          <p:cNvSpPr>
            <a:spLocks noGrp="1"/>
          </p:cNvSpPr>
          <p:nvPr>
            <p:ph type="title"/>
          </p:nvPr>
        </p:nvSpPr>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Punktacja:</a:t>
            </a:r>
          </a:p>
        </p:txBody>
      </p:sp>
      <p:grpSp>
        <p:nvGrpSpPr>
          <p:cNvPr id="4" name="Grupa 3">
            <a:extLst>
              <a:ext uri="{FF2B5EF4-FFF2-40B4-BE49-F238E27FC236}">
                <a16:creationId xmlns:a16="http://schemas.microsoft.com/office/drawing/2014/main" id="{DE8DDAB5-011A-8451-AD5E-B1317785F85E}"/>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3D4A51A3-B346-F30A-3BBF-1316471E0693}"/>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7CDDB473-7AE6-63CB-86ED-3EF7A6BAACA9}"/>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91BE6C64-8C16-00E0-42F3-65E308312D47}"/>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9DDFC8C4-0D03-DFD8-8E0D-13929E7E7231}"/>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B242F518-ACF7-35EB-665D-04C21B52E442}"/>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CA2A0314-113F-A50F-4E10-A273D90FA0FD}"/>
              </a:ext>
            </a:extLst>
          </p:cNvPr>
          <p:cNvPicPr>
            <a:picLocks noChangeAspect="1"/>
          </p:cNvPicPr>
          <p:nvPr/>
        </p:nvPicPr>
        <p:blipFill rotWithShape="1">
          <a:blip r:embed="rId2"/>
          <a:srcRect l="19126" t="46444" r="26820" b="17245"/>
          <a:stretch/>
        </p:blipFill>
        <p:spPr>
          <a:xfrm>
            <a:off x="8391876" y="1929"/>
            <a:ext cx="3800124" cy="3168778"/>
          </a:xfrm>
          <a:prstGeom prst="rect">
            <a:avLst/>
          </a:prstGeom>
        </p:spPr>
      </p:pic>
      <p:sp>
        <p:nvSpPr>
          <p:cNvPr id="3" name="Symbol zastępczy zawartości 2">
            <a:extLst>
              <a:ext uri="{FF2B5EF4-FFF2-40B4-BE49-F238E27FC236}">
                <a16:creationId xmlns:a16="http://schemas.microsoft.com/office/drawing/2014/main" id="{DB9F6926-A53A-28E3-C801-675D37473637}"/>
              </a:ext>
            </a:extLst>
          </p:cNvPr>
          <p:cNvSpPr>
            <a:spLocks noGrp="1"/>
          </p:cNvSpPr>
          <p:nvPr>
            <p:ph idx="1"/>
          </p:nvPr>
        </p:nvSpPr>
        <p:spPr>
          <a:xfrm>
            <a:off x="838200" y="1825625"/>
            <a:ext cx="10515600" cy="3519373"/>
          </a:xfrm>
        </p:spPr>
        <p:txBody>
          <a:bodyPr>
            <a:normAutofit fontScale="92500" lnSpcReduction="10000"/>
          </a:bodyPr>
          <a:lstStyle/>
          <a:p>
            <a:pPr marL="0" indent="0">
              <a:lnSpc>
                <a:spcPct val="130000"/>
              </a:lnSpc>
              <a:buNone/>
            </a:pPr>
            <a:r>
              <a:rPr lang="pl-PL" sz="1900" dirty="0">
                <a:latin typeface="Lato" panose="020F0502020204030203" pitchFamily="34" charset="0"/>
                <a:ea typeface="Lato" panose="020F0502020204030203" pitchFamily="34" charset="0"/>
                <a:cs typeface="Lato" panose="020F0502020204030203" pitchFamily="34" charset="0"/>
              </a:rPr>
              <a:t>W przypadku, gdy w wyniku przeprowadzonej oceny więcej niż jedno przedsięwzięcie MŚP uzyska jednakową łączną liczbę punktów w kryteriach, w tym jednakową liczbę punktów w kryterium „B.3. Odnotowany spadek obrotów”, „B.5. Przedsięwzięcie MŚP obejmuje komponenty zgodne z celem Inwestycji” oraz kryterium „B.8. Wysokość wkładu własnego zapewnionego przez Wnioskodawcę” o miejscu na liście przedsięwzięć MŚP do objęcia wsparciem będzie decydowała większa liczba punktów w kryterium „B.9. Dodatkowe efekty realizacji przedsięwzięcia MŚP”. </a:t>
            </a:r>
          </a:p>
          <a:p>
            <a:pPr marL="0" indent="0">
              <a:lnSpc>
                <a:spcPct val="130000"/>
              </a:lnSpc>
              <a:buNone/>
            </a:pPr>
            <a:r>
              <a:rPr lang="pl-PL" sz="1900" dirty="0">
                <a:latin typeface="Lato" panose="020F0502020204030203" pitchFamily="34" charset="0"/>
                <a:ea typeface="Lato" panose="020F0502020204030203" pitchFamily="34" charset="0"/>
                <a:cs typeface="Lato" panose="020F0502020204030203" pitchFamily="34" charset="0"/>
              </a:rPr>
              <a:t>W przypadku, gdy łączna liczba punktów uzyskanych w kryteriach, z uwzględnieniem zasad określających wagi kryteriów wskazane powyżej, nie wyłoni ostatecznej listy przedsięwzięć MŚP, o kolejności na liście przedsięwzięć MŚP do objęcia wsparciem decyduje niższa kwota wnioskowanego wsparcia wyrażona w PLN.</a:t>
            </a:r>
          </a:p>
          <a:p>
            <a:pPr marL="0" indent="0">
              <a:buNone/>
            </a:pPr>
            <a:endParaRPr lang="pl-PL" dirty="0"/>
          </a:p>
        </p:txBody>
      </p:sp>
      <p:grpSp>
        <p:nvGrpSpPr>
          <p:cNvPr id="11" name="Grupa 10">
            <a:extLst>
              <a:ext uri="{FF2B5EF4-FFF2-40B4-BE49-F238E27FC236}">
                <a16:creationId xmlns:a16="http://schemas.microsoft.com/office/drawing/2014/main" id="{1F07B969-8B68-F413-4E44-E1274A97F0E7}"/>
              </a:ext>
            </a:extLst>
          </p:cNvPr>
          <p:cNvGrpSpPr/>
          <p:nvPr/>
        </p:nvGrpSpPr>
        <p:grpSpPr>
          <a:xfrm>
            <a:off x="0" y="6104808"/>
            <a:ext cx="790916" cy="776133"/>
            <a:chOff x="11084833" y="0"/>
            <a:chExt cx="790916" cy="776133"/>
          </a:xfrm>
        </p:grpSpPr>
        <p:sp>
          <p:nvSpPr>
            <p:cNvPr id="12" name="Prostokąt 11">
              <a:extLst>
                <a:ext uri="{FF2B5EF4-FFF2-40B4-BE49-F238E27FC236}">
                  <a16:creationId xmlns:a16="http://schemas.microsoft.com/office/drawing/2014/main" id="{AF683F47-E018-4CF4-3EFD-247B9C3BF5D9}"/>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ole tekstowe 12">
              <a:extLst>
                <a:ext uri="{FF2B5EF4-FFF2-40B4-BE49-F238E27FC236}">
                  <a16:creationId xmlns:a16="http://schemas.microsoft.com/office/drawing/2014/main" id="{F473B531-F0F2-19A4-472C-9A1D5841707A}"/>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84</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19251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337AE3-886E-3965-4CAD-D634903AF83E}"/>
              </a:ext>
            </a:extLst>
          </p:cNvPr>
          <p:cNvSpPr>
            <a:spLocks noGrp="1"/>
          </p:cNvSpPr>
          <p:nvPr>
            <p:ph type="title"/>
          </p:nvPr>
        </p:nvSpPr>
        <p:spPr/>
        <p:txBody>
          <a:bodyPr>
            <a:normAutofit/>
          </a:bodyPr>
          <a:lstStyle/>
          <a:p>
            <a:r>
              <a:rPr lang="pl-PL" sz="3200" b="1" dirty="0">
                <a:latin typeface="Lato" panose="020F0502020204030203" pitchFamily="34" charset="0"/>
                <a:ea typeface="Lato" panose="020F0502020204030203" pitchFamily="34" charset="0"/>
                <a:cs typeface="Lato" panose="020F0502020204030203" pitchFamily="34" charset="0"/>
              </a:rPr>
              <a:t>Informacje ogólne:</a:t>
            </a:r>
          </a:p>
        </p:txBody>
      </p:sp>
      <p:grpSp>
        <p:nvGrpSpPr>
          <p:cNvPr id="4" name="Grupa 3">
            <a:extLst>
              <a:ext uri="{FF2B5EF4-FFF2-40B4-BE49-F238E27FC236}">
                <a16:creationId xmlns:a16="http://schemas.microsoft.com/office/drawing/2014/main" id="{7063C818-A1FA-4C10-825C-2051F9A70EF1}"/>
              </a:ext>
            </a:extLst>
          </p:cNvPr>
          <p:cNvGrpSpPr/>
          <p:nvPr/>
        </p:nvGrpSpPr>
        <p:grpSpPr>
          <a:xfrm>
            <a:off x="0" y="422781"/>
            <a:ext cx="3093457" cy="142043"/>
            <a:chOff x="3653572" y="438181"/>
            <a:chExt cx="3093457" cy="142043"/>
          </a:xfrm>
        </p:grpSpPr>
        <p:cxnSp>
          <p:nvCxnSpPr>
            <p:cNvPr id="5" name="Łącznik prosty 4">
              <a:extLst>
                <a:ext uri="{FF2B5EF4-FFF2-40B4-BE49-F238E27FC236}">
                  <a16:creationId xmlns:a16="http://schemas.microsoft.com/office/drawing/2014/main" id="{EA0AB963-16E1-2764-9FB2-7B03021A2DE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6" name="Łącznik prosty 5">
              <a:extLst>
                <a:ext uri="{FF2B5EF4-FFF2-40B4-BE49-F238E27FC236}">
                  <a16:creationId xmlns:a16="http://schemas.microsoft.com/office/drawing/2014/main" id="{46E695FC-F421-4569-6E3F-205ED926946E}"/>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7" name="Grupa 6">
            <a:extLst>
              <a:ext uri="{FF2B5EF4-FFF2-40B4-BE49-F238E27FC236}">
                <a16:creationId xmlns:a16="http://schemas.microsoft.com/office/drawing/2014/main" id="{432C380F-E0B7-F429-0AFA-EE3EA8A01057}"/>
              </a:ext>
            </a:extLst>
          </p:cNvPr>
          <p:cNvGrpSpPr/>
          <p:nvPr/>
        </p:nvGrpSpPr>
        <p:grpSpPr>
          <a:xfrm rot="10800000">
            <a:off x="5679928" y="6288055"/>
            <a:ext cx="6512072" cy="142043"/>
            <a:chOff x="234957" y="435006"/>
            <a:chExt cx="6512072" cy="142043"/>
          </a:xfrm>
        </p:grpSpPr>
        <p:cxnSp>
          <p:nvCxnSpPr>
            <p:cNvPr id="8" name="Łącznik prosty 7">
              <a:extLst>
                <a:ext uri="{FF2B5EF4-FFF2-40B4-BE49-F238E27FC236}">
                  <a16:creationId xmlns:a16="http://schemas.microsoft.com/office/drawing/2014/main" id="{C355BDC8-EC2D-E745-E345-DBD6FD10C9F7}"/>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9224CDDB-4DBA-4B1C-8529-00285BFA57A5}"/>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0" name="Obraz 9">
            <a:extLst>
              <a:ext uri="{FF2B5EF4-FFF2-40B4-BE49-F238E27FC236}">
                <a16:creationId xmlns:a16="http://schemas.microsoft.com/office/drawing/2014/main" id="{4ADE1A53-6176-752E-525B-2E7D98345F5E}"/>
              </a:ext>
            </a:extLst>
          </p:cNvPr>
          <p:cNvPicPr>
            <a:picLocks noChangeAspect="1"/>
          </p:cNvPicPr>
          <p:nvPr/>
        </p:nvPicPr>
        <p:blipFill rotWithShape="1">
          <a:blip r:embed="rId2"/>
          <a:srcRect l="19126" t="46444" r="26820" b="17245"/>
          <a:stretch/>
        </p:blipFill>
        <p:spPr>
          <a:xfrm>
            <a:off x="8391876" y="1929"/>
            <a:ext cx="3800124" cy="3168778"/>
          </a:xfrm>
          <a:prstGeom prst="rect">
            <a:avLst/>
          </a:prstGeom>
        </p:spPr>
      </p:pic>
      <p:sp>
        <p:nvSpPr>
          <p:cNvPr id="3" name="Symbol zastępczy zawartości 2">
            <a:extLst>
              <a:ext uri="{FF2B5EF4-FFF2-40B4-BE49-F238E27FC236}">
                <a16:creationId xmlns:a16="http://schemas.microsoft.com/office/drawing/2014/main" id="{756C524F-9A80-B25E-92DA-EE05D6387761}"/>
              </a:ext>
            </a:extLst>
          </p:cNvPr>
          <p:cNvSpPr>
            <a:spLocks noGrp="1"/>
          </p:cNvSpPr>
          <p:nvPr>
            <p:ph idx="1"/>
          </p:nvPr>
        </p:nvSpPr>
        <p:spPr>
          <a:xfrm>
            <a:off x="838200" y="1825625"/>
            <a:ext cx="10515600" cy="4030621"/>
          </a:xfrm>
        </p:spPr>
        <p:txBody>
          <a:bodyPr>
            <a:normAutofit/>
          </a:bodyPr>
          <a:lstStyle/>
          <a:p>
            <a:pPr marL="0" indent="0">
              <a:lnSpc>
                <a:spcPct val="130000"/>
              </a:lnSpc>
              <a:spcBef>
                <a:spcPts val="0"/>
              </a:spcBef>
              <a:buNone/>
            </a:pPr>
            <a:r>
              <a:rPr lang="pl-PL" sz="1800" dirty="0">
                <a:latin typeface="Lato" panose="020F0502020204030203" pitchFamily="34" charset="0"/>
                <a:ea typeface="Lato" panose="020F0502020204030203" pitchFamily="34" charset="0"/>
                <a:cs typeface="Lato" panose="020F0502020204030203" pitchFamily="34" charset="0"/>
              </a:rPr>
              <a:t>Czas od ogłoszenia naboru do rozpoczęcia naboru to minimum 30 dni kalendarzowych.</a:t>
            </a:r>
          </a:p>
          <a:p>
            <a:pPr marL="0" indent="0">
              <a:lnSpc>
                <a:spcPct val="130000"/>
              </a:lnSpc>
              <a:spcBef>
                <a:spcPts val="0"/>
              </a:spcBef>
              <a:buNone/>
            </a:pPr>
            <a:endParaRPr lang="pl-PL" sz="1800"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spcBef>
                <a:spcPts val="0"/>
              </a:spcBef>
              <a:buNone/>
            </a:pPr>
            <a:r>
              <a:rPr lang="pl-PL" sz="1800" dirty="0">
                <a:latin typeface="Lato" panose="020F0502020204030203" pitchFamily="34" charset="0"/>
                <a:ea typeface="Lato" panose="020F0502020204030203" pitchFamily="34" charset="0"/>
                <a:cs typeface="Lato" panose="020F0502020204030203" pitchFamily="34" charset="0"/>
              </a:rPr>
              <a:t>Czas trwania naboru to minimum 14 dni kalendarzowych.</a:t>
            </a:r>
            <a:r>
              <a:rPr lang="pl-PL" sz="1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pl-PL" sz="1800" dirty="0">
                <a:solidFill>
                  <a:srgbClr val="000000"/>
                </a:solidFill>
                <a:latin typeface="Lato" panose="020F0502020204030203" pitchFamily="34" charset="0"/>
                <a:ea typeface="Lato" panose="020F0502020204030203" pitchFamily="34" charset="0"/>
                <a:cs typeface="Lato" panose="020F0502020204030203" pitchFamily="34" charset="0"/>
              </a:rPr>
              <a:t>W</a:t>
            </a:r>
            <a:r>
              <a:rPr lang="pl-PL" sz="1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nioski będą składane wyłącznie w wersji elektronicznej w systemie LSI</a:t>
            </a:r>
            <a:r>
              <a:rPr lang="pl-PL" sz="1800" i="0" dirty="0">
                <a:solidFill>
                  <a:srgbClr val="000000"/>
                </a:solidFill>
                <a:effectLst/>
                <a:latin typeface="Lato" panose="020F0502020204030203" pitchFamily="34" charset="0"/>
                <a:ea typeface="Lato" panose="020F0502020204030203" pitchFamily="34" charset="0"/>
                <a:cs typeface="Lato" panose="020F0502020204030203" pitchFamily="34" charset="0"/>
              </a:rPr>
              <a:t> obsługiwanym przez PARP w terminie wskazanym w ogłoszeniu. Operator i Partnerzy nie obsługują systemu LSI.</a:t>
            </a:r>
          </a:p>
          <a:p>
            <a:pPr marL="0" indent="0">
              <a:lnSpc>
                <a:spcPct val="130000"/>
              </a:lnSpc>
              <a:spcBef>
                <a:spcPts val="0"/>
              </a:spcBef>
              <a:buNone/>
            </a:pPr>
            <a:endParaRPr lang="pl-PL" sz="1800"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spcBef>
                <a:spcPts val="0"/>
              </a:spcBef>
              <a:buNone/>
            </a:pPr>
            <a:r>
              <a:rPr lang="pl-PL" sz="1800" dirty="0">
                <a:latin typeface="Lato" panose="020F0502020204030203" pitchFamily="34" charset="0"/>
                <a:ea typeface="Lato" panose="020F0502020204030203" pitchFamily="34" charset="0"/>
                <a:cs typeface="Lato" panose="020F0502020204030203" pitchFamily="34" charset="0"/>
              </a:rPr>
              <a:t>Jedno Przedsiębiorstwo może starać się wyłącznie jeden raz o dofinansowanie (może mieć oddziały w różnych miejscach, ale może starać się wyłącznie o jedno dofinansowanie w całym kraju).</a:t>
            </a:r>
          </a:p>
          <a:p>
            <a:pPr marL="0" indent="0">
              <a:lnSpc>
                <a:spcPct val="130000"/>
              </a:lnSpc>
              <a:spcBef>
                <a:spcPts val="0"/>
              </a:spcBef>
              <a:buNone/>
            </a:pPr>
            <a:endParaRPr lang="pl-PL" sz="1800" dirty="0">
              <a:latin typeface="Lato" panose="020F0502020204030203" pitchFamily="34" charset="0"/>
              <a:ea typeface="Lato" panose="020F0502020204030203" pitchFamily="34" charset="0"/>
              <a:cs typeface="Lato" panose="020F0502020204030203" pitchFamily="34" charset="0"/>
            </a:endParaRPr>
          </a:p>
          <a:p>
            <a:pPr marL="0" indent="0">
              <a:lnSpc>
                <a:spcPct val="130000"/>
              </a:lnSpc>
              <a:spcBef>
                <a:spcPts val="0"/>
              </a:spcBef>
              <a:buNone/>
            </a:pPr>
            <a:r>
              <a:rPr lang="pl-PL" sz="1800" dirty="0">
                <a:latin typeface="Lato" panose="020F0502020204030203" pitchFamily="34" charset="0"/>
                <a:ea typeface="Lato" panose="020F0502020204030203" pitchFamily="34" charset="0"/>
                <a:cs typeface="Lato" panose="020F0502020204030203" pitchFamily="34" charset="0"/>
              </a:rPr>
              <a:t>Brak możliwości składania uzupełnień do wniosku, czy poprawy wniosku.</a:t>
            </a:r>
          </a:p>
        </p:txBody>
      </p:sp>
      <p:grpSp>
        <p:nvGrpSpPr>
          <p:cNvPr id="12" name="Grupa 11">
            <a:extLst>
              <a:ext uri="{FF2B5EF4-FFF2-40B4-BE49-F238E27FC236}">
                <a16:creationId xmlns:a16="http://schemas.microsoft.com/office/drawing/2014/main" id="{68F3948E-0949-4CE9-BEAB-4E4A47EE6B9E}"/>
              </a:ext>
            </a:extLst>
          </p:cNvPr>
          <p:cNvGrpSpPr/>
          <p:nvPr/>
        </p:nvGrpSpPr>
        <p:grpSpPr>
          <a:xfrm>
            <a:off x="0" y="6081867"/>
            <a:ext cx="790916" cy="776133"/>
            <a:chOff x="11084833" y="0"/>
            <a:chExt cx="790916" cy="776133"/>
          </a:xfrm>
        </p:grpSpPr>
        <p:sp>
          <p:nvSpPr>
            <p:cNvPr id="13" name="Prostokąt 12">
              <a:extLst>
                <a:ext uri="{FF2B5EF4-FFF2-40B4-BE49-F238E27FC236}">
                  <a16:creationId xmlns:a16="http://schemas.microsoft.com/office/drawing/2014/main" id="{946EE0F8-EF07-548C-12AB-A7298E02CF5A}"/>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ole tekstowe 13">
              <a:extLst>
                <a:ext uri="{FF2B5EF4-FFF2-40B4-BE49-F238E27FC236}">
                  <a16:creationId xmlns:a16="http://schemas.microsoft.com/office/drawing/2014/main" id="{B690402B-C421-CD77-892D-B90DE6040841}"/>
                </a:ext>
              </a:extLst>
            </p:cNvPr>
            <p:cNvSpPr txBox="1"/>
            <p:nvPr/>
          </p:nvSpPr>
          <p:spPr>
            <a:xfrm>
              <a:off x="11252378" y="157233"/>
              <a:ext cx="5205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prstClr val="white"/>
                  </a:solidFill>
                  <a:latin typeface="Calibri" panose="020F0502020204030204"/>
                </a:rPr>
                <a:t>85</a:t>
              </a:r>
              <a:endParaRPr kumimoji="0" lang="pl-P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303881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E95D22-4D14-0B00-DBBB-B2EBB23DCAF2}"/>
              </a:ext>
            </a:extLst>
          </p:cNvPr>
          <p:cNvSpPr>
            <a:spLocks noGrp="1"/>
          </p:cNvSpPr>
          <p:nvPr>
            <p:ph type="title"/>
          </p:nvPr>
        </p:nvSpPr>
        <p:spPr>
          <a:xfrm>
            <a:off x="641270" y="568922"/>
            <a:ext cx="10504406" cy="1325563"/>
          </a:xfrm>
        </p:spPr>
        <p:txBody>
          <a:bodyPr>
            <a:normAutofit/>
          </a:bodyPr>
          <a:lstStyle/>
          <a:p>
            <a:r>
              <a:rPr lang="pl-PL" sz="32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Zapraszamy do kontaktu</a:t>
            </a:r>
            <a:endParaRPr lang="pl-PL" sz="3200" dirty="0">
              <a:latin typeface="Lato" panose="020F0502020204030203" pitchFamily="34" charset="0"/>
              <a:ea typeface="Lato" panose="020F0502020204030203" pitchFamily="34" charset="0"/>
              <a:cs typeface="Lato" panose="020F0502020204030203" pitchFamily="34" charset="0"/>
            </a:endParaRPr>
          </a:p>
        </p:txBody>
      </p:sp>
      <p:grpSp>
        <p:nvGrpSpPr>
          <p:cNvPr id="5" name="Grupa 4">
            <a:extLst>
              <a:ext uri="{FF2B5EF4-FFF2-40B4-BE49-F238E27FC236}">
                <a16:creationId xmlns:a16="http://schemas.microsoft.com/office/drawing/2014/main" id="{7829F246-4111-B36B-86A7-A2432E026DB0}"/>
              </a:ext>
            </a:extLst>
          </p:cNvPr>
          <p:cNvGrpSpPr/>
          <p:nvPr/>
        </p:nvGrpSpPr>
        <p:grpSpPr>
          <a:xfrm>
            <a:off x="0" y="422781"/>
            <a:ext cx="3093457" cy="142043"/>
            <a:chOff x="3653572" y="438181"/>
            <a:chExt cx="3093457" cy="142043"/>
          </a:xfrm>
        </p:grpSpPr>
        <p:cxnSp>
          <p:nvCxnSpPr>
            <p:cNvPr id="6" name="Łącznik prosty 5">
              <a:extLst>
                <a:ext uri="{FF2B5EF4-FFF2-40B4-BE49-F238E27FC236}">
                  <a16:creationId xmlns:a16="http://schemas.microsoft.com/office/drawing/2014/main" id="{77298B8F-69BF-DF6E-1F6A-8AC7389062BC}"/>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192EAFFA-88EE-BF1D-E618-22C7776366CC}"/>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8" name="Grupa 7">
            <a:extLst>
              <a:ext uri="{FF2B5EF4-FFF2-40B4-BE49-F238E27FC236}">
                <a16:creationId xmlns:a16="http://schemas.microsoft.com/office/drawing/2014/main" id="{31CACF79-5474-2348-8BE2-B790F781C758}"/>
              </a:ext>
            </a:extLst>
          </p:cNvPr>
          <p:cNvGrpSpPr/>
          <p:nvPr/>
        </p:nvGrpSpPr>
        <p:grpSpPr>
          <a:xfrm rot="10800000">
            <a:off x="5679928" y="6288055"/>
            <a:ext cx="6512072" cy="142043"/>
            <a:chOff x="234957" y="435006"/>
            <a:chExt cx="6512072" cy="142043"/>
          </a:xfrm>
        </p:grpSpPr>
        <p:cxnSp>
          <p:nvCxnSpPr>
            <p:cNvPr id="9" name="Łącznik prosty 8">
              <a:extLst>
                <a:ext uri="{FF2B5EF4-FFF2-40B4-BE49-F238E27FC236}">
                  <a16:creationId xmlns:a16="http://schemas.microsoft.com/office/drawing/2014/main" id="{762B3FB0-D108-F0E5-F33A-D1D69B4BDBB5}"/>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4BB72FFF-BFCC-8022-14D6-B8386A36C54C}"/>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4" name="Obraz 3">
            <a:extLst>
              <a:ext uri="{FF2B5EF4-FFF2-40B4-BE49-F238E27FC236}">
                <a16:creationId xmlns:a16="http://schemas.microsoft.com/office/drawing/2014/main" id="{AC877D83-6AC0-C1CA-3035-1724100BA355}"/>
              </a:ext>
            </a:extLst>
          </p:cNvPr>
          <p:cNvPicPr>
            <a:picLocks noChangeAspect="1"/>
          </p:cNvPicPr>
          <p:nvPr/>
        </p:nvPicPr>
        <p:blipFill rotWithShape="1">
          <a:blip r:embed="rId2"/>
          <a:srcRect l="19126" t="46444" r="26820" b="17245"/>
          <a:stretch/>
        </p:blipFill>
        <p:spPr>
          <a:xfrm>
            <a:off x="6241868" y="1928"/>
            <a:ext cx="5950132" cy="4961587"/>
          </a:xfrm>
          <a:prstGeom prst="rect">
            <a:avLst/>
          </a:prstGeom>
        </p:spPr>
      </p:pic>
      <p:sp>
        <p:nvSpPr>
          <p:cNvPr id="3" name="Symbol zastępczy zawartości 2">
            <a:extLst>
              <a:ext uri="{FF2B5EF4-FFF2-40B4-BE49-F238E27FC236}">
                <a16:creationId xmlns:a16="http://schemas.microsoft.com/office/drawing/2014/main" id="{C0860110-1388-5D3D-410A-985D5B4F8D10}"/>
              </a:ext>
            </a:extLst>
          </p:cNvPr>
          <p:cNvSpPr>
            <a:spLocks noGrp="1"/>
          </p:cNvSpPr>
          <p:nvPr>
            <p:ph idx="1"/>
          </p:nvPr>
        </p:nvSpPr>
        <p:spPr>
          <a:xfrm>
            <a:off x="498764" y="1793174"/>
            <a:ext cx="10741915" cy="4180113"/>
          </a:xfrm>
        </p:spPr>
        <p:txBody>
          <a:bodyPr>
            <a:normAutofit/>
          </a:bodyPr>
          <a:lstStyle/>
          <a:p>
            <a:pPr marL="0" indent="0">
              <a:buNone/>
            </a:pPr>
            <a:r>
              <a:rPr lang="pl-PL" sz="1800" dirty="0">
                <a:latin typeface="Lato" panose="020F0502020204030203" pitchFamily="34" charset="0"/>
                <a:ea typeface="Lato" panose="020F0502020204030203" pitchFamily="34" charset="0"/>
                <a:cs typeface="Lato" panose="020F0502020204030203" pitchFamily="34" charset="0"/>
              </a:rPr>
              <a:t>Strona internetowa: https://horeca.marr.pl/</a:t>
            </a:r>
          </a:p>
          <a:p>
            <a:pPr marL="0" indent="0">
              <a:buNone/>
            </a:pPr>
            <a:r>
              <a:rPr lang="pl-PL" sz="1800" dirty="0">
                <a:latin typeface="Lato" panose="020F0502020204030203" pitchFamily="34" charset="0"/>
                <a:ea typeface="Lato" panose="020F0502020204030203" pitchFamily="34" charset="0"/>
                <a:cs typeface="Lato" panose="020F0502020204030203" pitchFamily="34" charset="0"/>
              </a:rPr>
              <a:t>Infolinia Projektu: 33/847 54 78 (dyżur eksperta w godz. od 8:30 do 15:30)</a:t>
            </a:r>
          </a:p>
          <a:p>
            <a:pPr marL="0" indent="0">
              <a:buNone/>
            </a:pPr>
            <a:endParaRPr lang="pl-PL" sz="1800" dirty="0">
              <a:latin typeface="Lato" panose="020F0502020204030203" pitchFamily="34" charset="0"/>
              <a:ea typeface="Lato" panose="020F0502020204030203" pitchFamily="34" charset="0"/>
              <a:cs typeface="Lato" panose="020F0502020204030203" pitchFamily="34" charset="0"/>
            </a:endParaRPr>
          </a:p>
          <a:p>
            <a:pPr marL="0" indent="0">
              <a:buNone/>
            </a:pPr>
            <a:r>
              <a:rPr lang="pl-PL" sz="1800" dirty="0">
                <a:latin typeface="Lato" panose="020F0502020204030203" pitchFamily="34" charset="0"/>
                <a:ea typeface="Lato" panose="020F0502020204030203" pitchFamily="34" charset="0"/>
                <a:cs typeface="Lato" panose="020F0502020204030203" pitchFamily="34" charset="0"/>
              </a:rPr>
              <a:t>Operator oraz Partnerzy:</a:t>
            </a:r>
          </a:p>
          <a:p>
            <a:r>
              <a:rPr lang="pl-PL" sz="1800" dirty="0">
                <a:latin typeface="Lato" panose="020F0502020204030203" pitchFamily="34" charset="0"/>
                <a:ea typeface="Lato" panose="020F0502020204030203" pitchFamily="34" charset="0"/>
                <a:cs typeface="Lato" panose="020F0502020204030203" pitchFamily="34" charset="0"/>
              </a:rPr>
              <a:t>Małopolska Agencja Rozwoju Regionalnego S.A., tel.: 602 376 518; 728 937 443</a:t>
            </a:r>
          </a:p>
          <a:p>
            <a:r>
              <a:rPr lang="pl-PL" sz="1800" dirty="0">
                <a:latin typeface="Lato" panose="020F0502020204030203" pitchFamily="34" charset="0"/>
                <a:ea typeface="Lato" panose="020F0502020204030203" pitchFamily="34" charset="0"/>
                <a:cs typeface="Lato" panose="020F0502020204030203" pitchFamily="34" charset="0"/>
              </a:rPr>
              <a:t>Stowarzyszenie na Rzecz Szkoły Zarządzania i Handlu w Oświęcimiu, tel.: 33 842 97 40</a:t>
            </a:r>
          </a:p>
          <a:p>
            <a:r>
              <a:rPr lang="pl-PL" sz="1800" dirty="0">
                <a:latin typeface="Lato" panose="020F0502020204030203" pitchFamily="34" charset="0"/>
                <a:ea typeface="Lato" panose="020F0502020204030203" pitchFamily="34" charset="0"/>
                <a:cs typeface="Lato" panose="020F0502020204030203" pitchFamily="34" charset="0"/>
              </a:rPr>
              <a:t>Lubelska Fundacja Rozwoju, tel.: 81 528 53 71</a:t>
            </a:r>
          </a:p>
          <a:p>
            <a:r>
              <a:rPr lang="pl-PL" sz="1800" dirty="0">
                <a:latin typeface="Lato" panose="020F0502020204030203" pitchFamily="34" charset="0"/>
                <a:ea typeface="Lato" panose="020F0502020204030203" pitchFamily="34" charset="0"/>
                <a:cs typeface="Lato" panose="020F0502020204030203" pitchFamily="34" charset="0"/>
              </a:rPr>
              <a:t>Rzeszowska Agencja Rozwoju Regionalnego S.A., tel.: 17 86 76 217</a:t>
            </a:r>
          </a:p>
          <a:p>
            <a:r>
              <a:rPr lang="pl-PL" sz="1800" dirty="0">
                <a:latin typeface="Lato" panose="020F0502020204030203" pitchFamily="34" charset="0"/>
                <a:ea typeface="Lato" panose="020F0502020204030203" pitchFamily="34" charset="0"/>
                <a:cs typeface="Lato" panose="020F0502020204030203" pitchFamily="34" charset="0"/>
              </a:rPr>
              <a:t>Staropolska Izba Przemysłowo-Handlowa, tel.: 502 292 356</a:t>
            </a:r>
          </a:p>
          <a:p>
            <a:pPr marL="0" indent="0">
              <a:buNone/>
            </a:pPr>
            <a:endParaRPr lang="pl-PL" sz="1800" dirty="0">
              <a:latin typeface="Lato" panose="020F0502020204030203" pitchFamily="34" charset="0"/>
              <a:ea typeface="Lato" panose="020F0502020204030203" pitchFamily="34" charset="0"/>
              <a:cs typeface="Lato" panose="020F0502020204030203" pitchFamily="34" charset="0"/>
            </a:endParaRPr>
          </a:p>
          <a:p>
            <a:pPr marL="0" indent="0">
              <a:buNone/>
            </a:pPr>
            <a:r>
              <a:rPr lang="pl-PL" sz="1800" dirty="0">
                <a:latin typeface="Lato" panose="020F0502020204030203" pitchFamily="34" charset="0"/>
                <a:ea typeface="Lato" panose="020F0502020204030203" pitchFamily="34" charset="0"/>
                <a:cs typeface="Lato" panose="020F0502020204030203" pitchFamily="34" charset="0"/>
              </a:rPr>
              <a:t>Dziękujemy za uwagę!</a:t>
            </a:r>
          </a:p>
        </p:txBody>
      </p:sp>
    </p:spTree>
    <p:extLst>
      <p:ext uri="{BB962C8B-B14F-4D97-AF65-F5344CB8AC3E}">
        <p14:creationId xmlns:p14="http://schemas.microsoft.com/office/powerpoint/2010/main" val="88420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D86AC752-ABCF-745D-C811-57E72C24BA96}"/>
              </a:ext>
            </a:extLst>
          </p:cNvPr>
          <p:cNvPicPr>
            <a:picLocks noChangeAspect="1"/>
          </p:cNvPicPr>
          <p:nvPr/>
        </p:nvPicPr>
        <p:blipFill rotWithShape="1">
          <a:blip r:embed="rId2"/>
          <a:srcRect l="19126" t="46444" r="26820" b="17245"/>
          <a:stretch/>
        </p:blipFill>
        <p:spPr>
          <a:xfrm>
            <a:off x="8693586" y="1929"/>
            <a:ext cx="3498414" cy="2917194"/>
          </a:xfrm>
          <a:prstGeom prst="rect">
            <a:avLst/>
          </a:prstGeom>
        </p:spPr>
      </p:pic>
      <p:sp>
        <p:nvSpPr>
          <p:cNvPr id="2" name="Tytuł 1">
            <a:extLst>
              <a:ext uri="{FF2B5EF4-FFF2-40B4-BE49-F238E27FC236}">
                <a16:creationId xmlns:a16="http://schemas.microsoft.com/office/drawing/2014/main" id="{E519746A-DB9E-8D2B-89DE-F85F3C7A2561}"/>
              </a:ext>
            </a:extLst>
          </p:cNvPr>
          <p:cNvSpPr>
            <a:spLocks noGrp="1"/>
          </p:cNvSpPr>
          <p:nvPr>
            <p:ph type="title"/>
          </p:nvPr>
        </p:nvSpPr>
        <p:spPr>
          <a:xfrm>
            <a:off x="838200" y="365125"/>
            <a:ext cx="9059944" cy="1906976"/>
          </a:xfrm>
        </p:spPr>
        <p:txBody>
          <a:bodyPr>
            <a:normAutofit/>
          </a:bodyPr>
          <a:lstStyle/>
          <a:p>
            <a:r>
              <a:rPr lang="pl-PL" sz="3200" b="1"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Dokładne określenie statusu przedsiębiorstwa wymaga analizy relacji partnerskich i powiązań pomiędzy przedsiębiorstwami:</a:t>
            </a:r>
            <a:endParaRPr lang="pl-PL" sz="3200" b="1" dirty="0"/>
          </a:p>
        </p:txBody>
      </p:sp>
      <p:pic>
        <p:nvPicPr>
          <p:cNvPr id="12" name="Symbol zastępczy zawartości 11">
            <a:extLst>
              <a:ext uri="{FF2B5EF4-FFF2-40B4-BE49-F238E27FC236}">
                <a16:creationId xmlns:a16="http://schemas.microsoft.com/office/drawing/2014/main" id="{F98E898C-70A9-261A-C02F-1E7F3C9DF4C3}"/>
              </a:ext>
            </a:extLst>
          </p:cNvPr>
          <p:cNvPicPr>
            <a:picLocks noGrp="1" noChangeAspect="1"/>
          </p:cNvPicPr>
          <p:nvPr>
            <p:ph idx="1"/>
          </p:nvPr>
        </p:nvPicPr>
        <p:blipFill>
          <a:blip r:embed="rId3"/>
          <a:stretch>
            <a:fillRect/>
          </a:stretch>
        </p:blipFill>
        <p:spPr>
          <a:xfrm>
            <a:off x="838200" y="2452505"/>
            <a:ext cx="10515600" cy="3458385"/>
          </a:xfrm>
        </p:spPr>
      </p:pic>
      <p:grpSp>
        <p:nvGrpSpPr>
          <p:cNvPr id="13" name="Grupa 12">
            <a:extLst>
              <a:ext uri="{FF2B5EF4-FFF2-40B4-BE49-F238E27FC236}">
                <a16:creationId xmlns:a16="http://schemas.microsoft.com/office/drawing/2014/main" id="{B034DA85-A199-DAFB-0B93-35AEAB2776B6}"/>
              </a:ext>
            </a:extLst>
          </p:cNvPr>
          <p:cNvGrpSpPr/>
          <p:nvPr/>
        </p:nvGrpSpPr>
        <p:grpSpPr>
          <a:xfrm>
            <a:off x="0" y="409037"/>
            <a:ext cx="3093457" cy="142043"/>
            <a:chOff x="3653572" y="438181"/>
            <a:chExt cx="3093457" cy="142043"/>
          </a:xfrm>
        </p:grpSpPr>
        <p:cxnSp>
          <p:nvCxnSpPr>
            <p:cNvPr id="14" name="Łącznik prosty 13">
              <a:extLst>
                <a:ext uri="{FF2B5EF4-FFF2-40B4-BE49-F238E27FC236}">
                  <a16:creationId xmlns:a16="http://schemas.microsoft.com/office/drawing/2014/main" id="{9167C1E3-A868-8469-2B5C-CA883C1CFDBC}"/>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2710DEB5-60C4-8AEB-E1AF-1B8EF6B56871}"/>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6" name="Grupa 15">
            <a:extLst>
              <a:ext uri="{FF2B5EF4-FFF2-40B4-BE49-F238E27FC236}">
                <a16:creationId xmlns:a16="http://schemas.microsoft.com/office/drawing/2014/main" id="{BFB5AE25-52A1-FF88-4C40-AF12751C9725}"/>
              </a:ext>
            </a:extLst>
          </p:cNvPr>
          <p:cNvGrpSpPr/>
          <p:nvPr/>
        </p:nvGrpSpPr>
        <p:grpSpPr>
          <a:xfrm rot="10800000">
            <a:off x="5679928" y="6288055"/>
            <a:ext cx="6512072" cy="142043"/>
            <a:chOff x="234957" y="435006"/>
            <a:chExt cx="6512072" cy="142043"/>
          </a:xfrm>
        </p:grpSpPr>
        <p:cxnSp>
          <p:nvCxnSpPr>
            <p:cNvPr id="17" name="Łącznik prosty 16">
              <a:extLst>
                <a:ext uri="{FF2B5EF4-FFF2-40B4-BE49-F238E27FC236}">
                  <a16:creationId xmlns:a16="http://schemas.microsoft.com/office/drawing/2014/main" id="{4578A496-4596-31CB-7639-94371794091D}"/>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8" name="Łącznik prosty 17">
              <a:extLst>
                <a:ext uri="{FF2B5EF4-FFF2-40B4-BE49-F238E27FC236}">
                  <a16:creationId xmlns:a16="http://schemas.microsoft.com/office/drawing/2014/main" id="{E89722DB-A91C-8C4B-C056-E2D7D60A2E09}"/>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9" name="Grupa 18">
            <a:extLst>
              <a:ext uri="{FF2B5EF4-FFF2-40B4-BE49-F238E27FC236}">
                <a16:creationId xmlns:a16="http://schemas.microsoft.com/office/drawing/2014/main" id="{FB4DB4A2-D349-23B7-8C79-C1280309E5BD}"/>
              </a:ext>
            </a:extLst>
          </p:cNvPr>
          <p:cNvGrpSpPr/>
          <p:nvPr/>
        </p:nvGrpSpPr>
        <p:grpSpPr>
          <a:xfrm>
            <a:off x="0" y="6081867"/>
            <a:ext cx="790916" cy="776133"/>
            <a:chOff x="11084833" y="0"/>
            <a:chExt cx="790916" cy="776133"/>
          </a:xfrm>
        </p:grpSpPr>
        <p:sp>
          <p:nvSpPr>
            <p:cNvPr id="20" name="Prostokąt 19">
              <a:extLst>
                <a:ext uri="{FF2B5EF4-FFF2-40B4-BE49-F238E27FC236}">
                  <a16:creationId xmlns:a16="http://schemas.microsoft.com/office/drawing/2014/main" id="{8D3E82F1-1B6E-DC06-7FEA-07260D7584E1}"/>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ole tekstowe 20">
              <a:extLst>
                <a:ext uri="{FF2B5EF4-FFF2-40B4-BE49-F238E27FC236}">
                  <a16:creationId xmlns:a16="http://schemas.microsoft.com/office/drawing/2014/main" id="{40E3E5B4-6B13-8BCC-9EFE-5AE11A6AB158}"/>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08</a:t>
              </a:r>
            </a:p>
          </p:txBody>
        </p:sp>
      </p:grpSp>
    </p:spTree>
    <p:extLst>
      <p:ext uri="{BB962C8B-B14F-4D97-AF65-F5344CB8AC3E}">
        <p14:creationId xmlns:p14="http://schemas.microsoft.com/office/powerpoint/2010/main" val="155869134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3575</TotalTime>
  <Words>8310</Words>
  <Application>Microsoft Office PowerPoint</Application>
  <PresentationFormat>Panoramiczny</PresentationFormat>
  <Paragraphs>548</Paragraphs>
  <Slides>87</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87</vt:i4>
      </vt:variant>
    </vt:vector>
  </HeadingPairs>
  <TitlesOfParts>
    <vt:vector size="94" baseType="lpstr">
      <vt:lpstr>-apple-system</vt:lpstr>
      <vt:lpstr>Arial</vt:lpstr>
      <vt:lpstr>Calibri</vt:lpstr>
      <vt:lpstr>Calibri Light</vt:lpstr>
      <vt:lpstr>Lato</vt:lpstr>
      <vt:lpstr>Poppins</vt:lpstr>
      <vt:lpstr>Motyw pakietu Office</vt:lpstr>
      <vt:lpstr>Prezentacja programu PowerPoint</vt:lpstr>
      <vt:lpstr>Projekt jest skierowany dla MŚP z województw:</vt:lpstr>
      <vt:lpstr>Operator – region nr 3</vt:lpstr>
      <vt:lpstr>Prezentacja programu PowerPoint</vt:lpstr>
      <vt:lpstr>Prezentacja programu PowerPoint</vt:lpstr>
      <vt:lpstr>Prezentacja programu PowerPoint</vt:lpstr>
      <vt:lpstr>Prezentacja programu PowerPoint</vt:lpstr>
      <vt:lpstr>  Wsparcie na realizację przedsięwzięć mogą uzyskać:  </vt:lpstr>
      <vt:lpstr>Dokładne określenie statusu przedsiębiorstwa wymaga analizy relacji partnerskich i powiązań pomiędzy przedsiębiorstwami:</vt:lpstr>
      <vt:lpstr>Prezentacja programu PowerPoint</vt:lpstr>
      <vt:lpstr>Spadek obrotów:</vt:lpstr>
      <vt:lpstr>Jak rozumieć spadek obrotów?</vt:lpstr>
      <vt:lpstr>Cel inwestycji:</vt:lpstr>
      <vt:lpstr>MŚP może otrzymać wsparcie na przedsięwzięcie, jeżeli realizuje działania w ramach następujących komponentów (1 z 5):</vt:lpstr>
      <vt:lpstr>MŚP może otrzymać wsparcie na przedsięwzięcie, jeżeli realizuje działania w ramach następujących komponentów (2 z 5):</vt:lpstr>
      <vt:lpstr>MŚP może otrzymać wsparcie na przedsięwzięcie, jeżeli realizuje działania w ramach następujących komponentów (3 z 5):</vt:lpstr>
      <vt:lpstr>MŚP może otrzymać wsparcie na przedsięwzięcie, jeżeli realizuje działania w ramach następujących komponentów (4 z 5):</vt:lpstr>
      <vt:lpstr>MŚP może otrzymać wsparcie na przedsięwzięcie, jeżeli realizuje działania w ramach następujących komponentów (5 z 5):</vt:lpstr>
      <vt:lpstr>Jak rozumieć rozszerzenie lub dywersyfikację prowadzonej działalności?</vt:lpstr>
      <vt:lpstr>Do złożenia wniosku i objęcia wsparciem uprawnieni są wyłącznie wnioskodawcy prowadzący działalność gospodarczą oznaczona kodem PKD zgodnym z poniższą listą (1 z 5):</vt:lpstr>
      <vt:lpstr>Do złożenia wniosku i objęcia wsparciem uprawnieni są wyłącznie wnioskodawcy prowadzący działalność gospodarczą oznaczona kodem PKD zgodnym z poniższą listą (2 z 5):</vt:lpstr>
      <vt:lpstr>Do złożenia wniosku i objęcia wsparciem uprawnieni są wyłącznie wnioskodawcy prowadzący działalność gospodarczą oznaczona kodem PKD zgodnym z poniższą listą (3 z 5):</vt:lpstr>
      <vt:lpstr>Do złożenia wniosku i objęcia wsparciem uprawnieni są wyłącznie wnioskodawcy prowadzący działalność gospodarczą oznaczona kodem PKD zgodnym z poniższą listą (4 z 5):</vt:lpstr>
      <vt:lpstr>Do złożenia wniosku i objęcia wsparciem uprawnieni są wyłącznie wnioskodawcy prowadzący działalność gospodarczą oznaczona kodem PKD zgodnym z poniższą listą (5 z 5):</vt:lpstr>
      <vt:lpstr>Zasady finansowania przedsięwzięć MŚP:</vt:lpstr>
      <vt:lpstr>Limity wsparcia przedsięwzięć MŚP (1 z 2):</vt:lpstr>
      <vt:lpstr>Limity wsparcia przedsięwzięć MŚP (2 z 2):</vt:lpstr>
      <vt:lpstr>Wkład własny:</vt:lpstr>
      <vt:lpstr>Warunki kwalifikowalności wydatków MŚP (1 z 3):</vt:lpstr>
      <vt:lpstr>Warunki kwalifikowalności wydatków MŚP (2 z 3):</vt:lpstr>
      <vt:lpstr>Warunki kwalifikowalności wydatków MŚP (3 z 3):</vt:lpstr>
      <vt:lpstr>Sposób traktowania podatku VAT:</vt:lpstr>
      <vt:lpstr>Okres kwalifikowalności wydatków:</vt:lpstr>
      <vt:lpstr>Podwójne finansowanie wydatków (1 z 3):</vt:lpstr>
      <vt:lpstr>Podwójne finansowanie wydatków (2 z 3):</vt:lpstr>
      <vt:lpstr>Podwójne finansowanie wydatków (3 z 3):</vt:lpstr>
      <vt:lpstr>Faktycznie poniesione wydatki (1 z 2):</vt:lpstr>
      <vt:lpstr>Faktycznie poniesione wydatki (2 z 2):</vt:lpstr>
      <vt:lpstr>Zasady dokonywania oceny przedsięwzięć MŚP:</vt:lpstr>
      <vt:lpstr>Kryterium formalne: A.1. Wnioskodawca prowadzi działalność gospodarczą zgodną z Inwestycją A1.2.1 KPO (1 z 3):</vt:lpstr>
      <vt:lpstr>Kryterium formalne: A.1. Wnioskodawca prowadzi działalność gospodarczą zgodną z Inwestycją A1.2.1 KPO (2 z 3):</vt:lpstr>
      <vt:lpstr>Kryterium formalne: A.1. Wnioskodawca prowadzi działalność gospodarczą zgodną z Inwestycją A1.2.1 KPO (3 z 3):</vt:lpstr>
      <vt:lpstr>Kryterium formalne: A.2. Wnioskodawca na dzień złożenia wniosku prowadzi działalność na terenie województwa, w którym zgłasza lokalizację przedsięwzięcia MŚP (1 z 3):</vt:lpstr>
      <vt:lpstr>Kryterium formalne: A.2. Wnioskodawca na dzień złożenia wniosku prowadzi działalność na terenie województwa, w którym zgłasza lokalizację przedsięwzięcia MŚP (2 z 3):</vt:lpstr>
      <vt:lpstr>Kryterium formalne: A.2. Wnioskodawca na dzień złożenia wniosku prowadzi działalność na terenie województwa, w którym zgłasza lokalizację przedsięwzięcia MŚP (3 z 3):</vt:lpstr>
      <vt:lpstr>Kryterium formalne: A.3. Termin realizacji przedsięwzięcia MŚP jest zgodny z założeniami Inwestycji A1.2.1 KPO (1 z 2):</vt:lpstr>
      <vt:lpstr>Kryterium formalne: A.3. Termin realizacji przedsięwzięcia MŚP jest zgodny z założeniami Inwestycji A1.2.1 KPO (2 z 2):</vt:lpstr>
      <vt:lpstr>Kryterium formalne: A.4. Wnioskodawca posiada prawa i pozwolenia niezbędne do realizacji przedsięwzięcia MŚP:</vt:lpstr>
      <vt:lpstr>Kryterium merytoryczne: B.1. Kwalifikowalność Wnioskodawcy (1 z 3):</vt:lpstr>
      <vt:lpstr>Kryterium merytoryczne: B.1. Kwalifikowalność Wnioskodawcy (2 z 3):</vt:lpstr>
      <vt:lpstr>Kryterium merytoryczne: B.1. Kwalifikowalność Wnioskodawcy (3 z 3):</vt:lpstr>
      <vt:lpstr>Kryterium merytoryczne: B.2. Przedmiot przedsięwzięcia MŚP nie dotyczy rodzajów działalności wykluczonych z możliwości uzyskania wsparcia (1 z 2):</vt:lpstr>
      <vt:lpstr>Kryterium merytoryczne: B.2. Przedmiot przedsięwzięcia MŚP nie dotyczy rodzajów działalności wykluczonych z możliwości uzyskania wsparcia (2 z 2):</vt:lpstr>
      <vt:lpstr>Kryterium merytoryczne: B.3. Odnotowany  spadek obrotów (1 z 3):</vt:lpstr>
      <vt:lpstr>Kryterium merytoryczne: B.3. Odnotowany  spadek obrotów (2 z 3):</vt:lpstr>
      <vt:lpstr>Kryterium merytoryczne: B.3. Odnotowany  spadek obrotów (3 z 3):</vt:lpstr>
      <vt:lpstr>Kryterium merytoryczne: B.4. Przedsięwzięcie MŚP dotyczy rozszerzenia lub dywersyfikacji działalności Wnioskodawcy (1 z 6):</vt:lpstr>
      <vt:lpstr>Kryterium merytoryczne: B.4. Przedsięwzięcie MŚP dotyczy rozszerzenia lub dywersyfikacji działalności Wnioskodawcy (2 z 6):</vt:lpstr>
      <vt:lpstr>Kryterium merytoryczne: B.4. Przedsięwzięcie MŚP dotyczy rozszerzenia lub dywersyfikacji działalności Wnioskodawcy (3 z 6):</vt:lpstr>
      <vt:lpstr>Kryterium merytoryczne: B.4. Przedsięwzięcie MŚP dotyczy rozszerzenia lub dywersyfikacji działalności Wnioskodawcy (4 z 6):</vt:lpstr>
      <vt:lpstr>Kryterium merytoryczne: B.4. Przedsięwzięcie MŚP dotyczy rozszerzenia lub dywersyfikacji działalności Wnioskodawcy (5 z 6):</vt:lpstr>
      <vt:lpstr>Kryterium merytoryczne: B.4. Przedsięwzięcie MŚP dotyczy rozszerzenia lub dywersyfikacji działalności Wnioskodawcy (6 z 6):</vt:lpstr>
      <vt:lpstr>Kryterium merytoryczne: B.5. Przedsięwzięcie MŚP obejmuje komponenty zgodne z celem Inwestycji (1 z 3):</vt:lpstr>
      <vt:lpstr>Kryterium merytoryczne: B.5. Przedsięwzięcie MŚP obejmuje komponenty zgodne z celem Inwestycji (2 z 3):</vt:lpstr>
      <vt:lpstr>Kryterium merytoryczne: B.5. Przedsięwzięcie MŚP obejmuje komponenty zgodne z celem Inwestycji (3 z 3):</vt:lpstr>
      <vt:lpstr>Kryterium merytoryczne: B.6. Wydatki w ramach przedsięwzięcia MŚP są kwalifikowalne (uzasadnione i racjonalne z punktu widzenia zakresu i celu przedsięwzięcia MŚP) oraz zgodne z obowiązującymi limitami (1 z 5):</vt:lpstr>
      <vt:lpstr>Kryterium merytoryczne: B.6. Wydatki w ramach przedsięwzięcia MŚP są kwalifikowalne (uzasadnione i racjonalne z punktu widzenia zakresu i celu przedsięwzięcia MŚP) oraz zgodne z obowiązującymi limitami (2 z 5):</vt:lpstr>
      <vt:lpstr>Kryterium merytoryczne: B.6. Wydatki w ramach przedsięwzięcia MŚP są kwalifikowalne (uzasadnione i racjonalne z punktu widzenia zakresu i celu przedsięwzięcia MŚP) oraz zgodne z obowiązującymi limitami (3 z 5):</vt:lpstr>
      <vt:lpstr>Kryterium merytoryczne: B.6. Wydatki w ramach przedsięwzięcia MŚP są kwalifikowalne (uzasadnione i racjonalne z punktu widzenia zakresu i celu przedsięwzięcia MŚP) oraz zgodne z obowiązującymi limitami (4 z 5):</vt:lpstr>
      <vt:lpstr>Kryterium merytoryczne: B.6. Wydatki w ramach przedsięwzięcia MŚP są kwalifikowalne (uzasadnione i racjonalne z punktu widzenia zakresu i celu przedsięwzięcia MŚP) oraz zgodne z obowiązującymi limitami (5 z 5):</vt:lpstr>
      <vt:lpstr>Kryterium merytoryczne: B.7. Zgodność przedsięwzięcia MŚP z zasadami horyzontalnymi UE (1 z 5):</vt:lpstr>
      <vt:lpstr>Kryterium merytoryczne: B.7. Zgodność przedsięwzięcia MŚP z zasadami horyzontalnymi UE (2 z 5):</vt:lpstr>
      <vt:lpstr>Kryterium merytoryczne: B.7. Zgodność przedsięwzięcia MŚP z zasadami horyzontalnymi UE (3 z 5):</vt:lpstr>
      <vt:lpstr>Kryterium merytoryczne: B.7. Zgodność przedsięwzięcia MŚP z zasadami horyzontalnymi UE (4 z 5):</vt:lpstr>
      <vt:lpstr>Kryterium merytoryczne: B.7. Zgodność przedsięwzięcia MŚP z zasadami horyzontalnymi UE (5 z 5):</vt:lpstr>
      <vt:lpstr>Kryterium merytoryczne: B.8. Wysokość wkładu własnego zapewnionego przez Wnioskodawcę (1 z 2):</vt:lpstr>
      <vt:lpstr>Kryterium merytoryczne: B.8. Wysokość wkładu własnego zapewnionego przez Wnioskodawcę (2 z 2):</vt:lpstr>
      <vt:lpstr>Kryterium merytoryczne: B.9. Dodatkowe efekty realizacji przedsięwzięcia MŚP (1 z 3):</vt:lpstr>
      <vt:lpstr>Kryterium merytoryczne: B.9. Dodatkowe efekty realizacji przedsięwzięcia MŚP (2 z 3):</vt:lpstr>
      <vt:lpstr>Kryterium merytoryczne: B.9. Dodatkowe efekty realizacji przedsięwzięcia MŚP (3 z 3):</vt:lpstr>
      <vt:lpstr>Kryterium merytoryczne: B.10. Przedsięwzięcie MŚP jest zlokalizowane na obszarze o utrzymującym się ponadprzeciętnym poziomie bezrobocia lub zagrożonym trwałą marginalizacją (1 z 2):</vt:lpstr>
      <vt:lpstr>Kryterium merytoryczne: B.10. Przedsięwzięcie MŚP jest zlokalizowane na obszarze o utrzymującym się ponadprzeciętnym poziomie bezrobocia lub zagrożonym trwałą marginalizacją (2 z 2):</vt:lpstr>
      <vt:lpstr>Punktacja:</vt:lpstr>
      <vt:lpstr>Punktacja:</vt:lpstr>
      <vt:lpstr>Punktacja:</vt:lpstr>
      <vt:lpstr>Informacje ogólne:</vt:lpstr>
      <vt:lpstr>Zapraszamy do kontaktu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Natalia Szczesniak</dc:creator>
  <cp:lastModifiedBy>Ganobis, Katarzyna</cp:lastModifiedBy>
  <cp:revision>104</cp:revision>
  <dcterms:created xsi:type="dcterms:W3CDTF">2022-04-01T12:42:11Z</dcterms:created>
  <dcterms:modified xsi:type="dcterms:W3CDTF">2024-04-19T06:37:55Z</dcterms:modified>
</cp:coreProperties>
</file>